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Exo 2 Regular"/>
      <p:regular r:id="rId32"/>
      <p:bold r:id="rId33"/>
      <p:italic r:id="rId34"/>
      <p:boldItalic r:id="rId35"/>
    </p:embeddedFont>
    <p:embeddedFont>
      <p:font typeface="Roboto"/>
      <p:regular r:id="rId36"/>
      <p:bold r:id="rId37"/>
      <p:italic r:id="rId38"/>
      <p:boldItalic r:id="rId39"/>
    </p:embeddedFont>
    <p:embeddedFont>
      <p:font typeface="Fira Sans Extra Condensed Medium"/>
      <p:regular r:id="rId40"/>
      <p:bold r:id="rId41"/>
      <p:italic r:id="rId42"/>
      <p:boldItalic r:id="rId43"/>
    </p:embeddedFont>
    <p:embeddedFont>
      <p:font typeface="Roboto Condensed"/>
      <p:regular r:id="rId44"/>
      <p:bold r:id="rId45"/>
      <p:italic r:id="rId46"/>
      <p:boldItalic r:id="rId47"/>
    </p:embeddedFont>
    <p:embeddedFont>
      <p:font typeface="Squada One"/>
      <p:regular r:id="rId48"/>
    </p:embeddedFont>
    <p:embeddedFont>
      <p:font typeface="Roboto Condensed Light"/>
      <p:regular r:id="rId49"/>
      <p:bold r:id="rId50"/>
      <p:italic r:id="rId51"/>
      <p:boldItalic r:id="rId52"/>
    </p:embeddedFont>
    <p:embeddedFont>
      <p:font typeface="Exo 2"/>
      <p:regular r:id="rId53"/>
      <p:bold r:id="rId54"/>
      <p:italic r:id="rId55"/>
      <p:boldItalic r:id="rId56"/>
    </p:embeddedFont>
    <p:embeddedFont>
      <p:font typeface="Roboto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RobotoCondensed-regular.fntdata"/><Relationship Id="rId43" Type="http://schemas.openxmlformats.org/officeDocument/2006/relationships/font" Target="fonts/FiraSansExtraCondensedMedium-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quadaOne-regular.fntdata"/><Relationship Id="rId47" Type="http://schemas.openxmlformats.org/officeDocument/2006/relationships/font" Target="fonts/RobotoCondensed-boldItalic.fntdata"/><Relationship Id="rId49" Type="http://schemas.openxmlformats.org/officeDocument/2006/relationships/font" Target="fonts/RobotoCondensed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Exo2Regular-bold.fntdata"/><Relationship Id="rId32" Type="http://schemas.openxmlformats.org/officeDocument/2006/relationships/font" Target="fonts/Exo2Regular-regular.fntdata"/><Relationship Id="rId35" Type="http://schemas.openxmlformats.org/officeDocument/2006/relationships/font" Target="fonts/Exo2Regular-boldItalic.fntdata"/><Relationship Id="rId34" Type="http://schemas.openxmlformats.org/officeDocument/2006/relationships/font" Target="fonts/Exo2Regular-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Light-italic.fntdata"/><Relationship Id="rId50" Type="http://schemas.openxmlformats.org/officeDocument/2006/relationships/font" Target="fonts/RobotoCondensedLight-bold.fntdata"/><Relationship Id="rId53" Type="http://schemas.openxmlformats.org/officeDocument/2006/relationships/font" Target="fonts/Exo2-regular.fntdata"/><Relationship Id="rId52" Type="http://schemas.openxmlformats.org/officeDocument/2006/relationships/font" Target="fonts/RobotoCondensedLight-boldItalic.fntdata"/><Relationship Id="rId11" Type="http://schemas.openxmlformats.org/officeDocument/2006/relationships/slide" Target="slides/slide6.xml"/><Relationship Id="rId55" Type="http://schemas.openxmlformats.org/officeDocument/2006/relationships/font" Target="fonts/Exo2-italic.fntdata"/><Relationship Id="rId10" Type="http://schemas.openxmlformats.org/officeDocument/2006/relationships/slide" Target="slides/slide5.xml"/><Relationship Id="rId54" Type="http://schemas.openxmlformats.org/officeDocument/2006/relationships/font" Target="fonts/Exo2-bold.fntdata"/><Relationship Id="rId13" Type="http://schemas.openxmlformats.org/officeDocument/2006/relationships/slide" Target="slides/slide8.xml"/><Relationship Id="rId57" Type="http://schemas.openxmlformats.org/officeDocument/2006/relationships/font" Target="fonts/RobotoMono-regular.fntdata"/><Relationship Id="rId12" Type="http://schemas.openxmlformats.org/officeDocument/2006/relationships/slide" Target="slides/slide7.xml"/><Relationship Id="rId56" Type="http://schemas.openxmlformats.org/officeDocument/2006/relationships/font" Target="fonts/Exo2-boldItalic.fntdata"/><Relationship Id="rId15" Type="http://schemas.openxmlformats.org/officeDocument/2006/relationships/slide" Target="slides/slide10.xml"/><Relationship Id="rId59" Type="http://schemas.openxmlformats.org/officeDocument/2006/relationships/font" Target="fonts/RobotoMono-italic.fntdata"/><Relationship Id="rId14" Type="http://schemas.openxmlformats.org/officeDocument/2006/relationships/slide" Target="slides/slide9.xml"/><Relationship Id="rId58"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6cd5b0d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6cd5b0d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6cd5b0d5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6cd5b0d5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6cd5b0d5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6cd5b0d5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6cd5b0d5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6cd5b0d5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6cd5b0d5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6cd5b0d5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6cd5b0d5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6cd5b0d5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6cd5b0d5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6cd5b0d5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6cd5b0d5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6cd5b0d5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6cd5b0d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6cd5b0d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6cd5b0d5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6cd5b0d5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6cd5b0d5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6cd5b0d5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6cd5b0d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6cd5b0d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fc6cdc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fc6cdc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6cd5b0d5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6cd5b0d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6cd5b0d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6cd5b0d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6cd5b0d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6cd5b0d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7" name="Google Shape;67;p11"/>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93" name="Google Shape;93;p15"/>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09" name="Google Shape;109;p18"/>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5" name="Google Shape;15;p3"/>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6" name="Google Shape;16;p3"/>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 name="Google Shape;17;p3"/>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3"/>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9" name="Google Shape;19;p3"/>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 name="Google Shape;20;p3"/>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3"/>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17" name="Google Shape;117;p21"/>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chemeClr val="dk1"/>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chemeClr val="dk1"/>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chemeClr val="dk1"/>
                </a:solidFill>
                <a:latin typeface="Roboto Condensed Light"/>
                <a:ea typeface="Roboto Condensed Light"/>
                <a:cs typeface="Roboto Condensed Light"/>
                <a:sym typeface="Roboto Condensed Light"/>
              </a:rPr>
              <a:t>. </a:t>
            </a:r>
            <a:endParaRPr b="0" i="0" sz="10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dk1"/>
                </a:solidFill>
                <a:latin typeface="Roboto Condensed"/>
                <a:ea typeface="Roboto Condensed"/>
                <a:cs typeface="Roboto Condensed"/>
                <a:sym typeface="Roboto Condensed"/>
              </a:rPr>
              <a:t>Please keep this slide for attribution.</a:t>
            </a:r>
            <a:endParaRPr b="1" i="0" sz="900" u="none" cap="none" strike="noStrike">
              <a:solidFill>
                <a:schemeClr val="dk1"/>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33" name="Google Shape;33;p4"/>
          <p:cNvSpPr txBox="1"/>
          <p:nvPr>
            <p:ph idx="1" type="subTitle"/>
          </p:nvPr>
        </p:nvSpPr>
        <p:spPr>
          <a:xfrm>
            <a:off x="2459550" y="2314225"/>
            <a:ext cx="42249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36" name="Google Shape;36;p5"/>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5"/>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3" name="Google Shape;43;p7"/>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rgbClr val="000000"/>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0" name="Google Shape;50;p9"/>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1" name="Google Shape;51;p9"/>
          <p:cNvSpPr txBox="1"/>
          <p:nvPr>
            <p:ph idx="1" type="subTitle"/>
          </p:nvPr>
        </p:nvSpPr>
        <p:spPr>
          <a:xfrm flipH="1">
            <a:off x="3481677" y="1666454"/>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2" name="Google Shape;52;p9"/>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3" name="Google Shape;53;p9"/>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4" name="Google Shape;54;p9"/>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5" name="Google Shape;55;p9"/>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539450" y="3010050"/>
            <a:ext cx="6200700" cy="18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2600"/>
          </a:p>
          <a:p>
            <a:pPr indent="0" lvl="0" marL="0" rtl="0" algn="l">
              <a:lnSpc>
                <a:spcPct val="100000"/>
              </a:lnSpc>
              <a:spcBef>
                <a:spcPts val="0"/>
              </a:spcBef>
              <a:spcAft>
                <a:spcPts val="0"/>
              </a:spcAft>
              <a:buSzPts val="1200"/>
              <a:buNone/>
            </a:pPr>
            <a:r>
              <a:rPr lang="en" sz="2300">
                <a:latin typeface="Roboto"/>
                <a:ea typeface="Roboto"/>
                <a:cs typeface="Roboto"/>
                <a:sym typeface="Roboto"/>
              </a:rPr>
              <a:t>By</a:t>
            </a:r>
            <a:endParaRPr sz="2300">
              <a:latin typeface="Roboto"/>
              <a:ea typeface="Roboto"/>
              <a:cs typeface="Roboto"/>
              <a:sym typeface="Roboto"/>
            </a:endParaRPr>
          </a:p>
          <a:p>
            <a:pPr indent="0" lvl="0" marL="0" rtl="0" algn="l">
              <a:lnSpc>
                <a:spcPct val="100000"/>
              </a:lnSpc>
              <a:spcBef>
                <a:spcPts val="0"/>
              </a:spcBef>
              <a:spcAft>
                <a:spcPts val="0"/>
              </a:spcAft>
              <a:buSzPts val="1200"/>
              <a:buNone/>
            </a:pPr>
            <a:r>
              <a:rPr lang="en" sz="2300">
                <a:latin typeface="Roboto"/>
                <a:ea typeface="Roboto"/>
                <a:cs typeface="Roboto"/>
                <a:sym typeface="Roboto"/>
              </a:rPr>
              <a:t>-Dinahar M(211417104053)</a:t>
            </a:r>
            <a:endParaRPr sz="2300">
              <a:latin typeface="Roboto"/>
              <a:ea typeface="Roboto"/>
              <a:cs typeface="Roboto"/>
              <a:sym typeface="Roboto"/>
            </a:endParaRPr>
          </a:p>
          <a:p>
            <a:pPr indent="0" lvl="0" marL="0" rtl="0" algn="l">
              <a:lnSpc>
                <a:spcPct val="100000"/>
              </a:lnSpc>
              <a:spcBef>
                <a:spcPts val="0"/>
              </a:spcBef>
              <a:spcAft>
                <a:spcPts val="0"/>
              </a:spcAft>
              <a:buSzPts val="1200"/>
              <a:buNone/>
            </a:pPr>
            <a:r>
              <a:rPr lang="en" sz="2300">
                <a:latin typeface="Roboto"/>
                <a:ea typeface="Roboto"/>
                <a:cs typeface="Roboto"/>
                <a:sym typeface="Roboto"/>
              </a:rPr>
              <a:t>-Anirudh Subramanyam(211417104068)</a:t>
            </a:r>
            <a:endParaRPr sz="2300">
              <a:latin typeface="Roboto"/>
              <a:ea typeface="Roboto"/>
              <a:cs typeface="Roboto"/>
              <a:sym typeface="Roboto"/>
            </a:endParaRPr>
          </a:p>
          <a:p>
            <a:pPr indent="0" lvl="0" marL="0" rtl="0" algn="l">
              <a:lnSpc>
                <a:spcPct val="100000"/>
              </a:lnSpc>
              <a:spcBef>
                <a:spcPts val="0"/>
              </a:spcBef>
              <a:spcAft>
                <a:spcPts val="0"/>
              </a:spcAft>
              <a:buSzPts val="1200"/>
              <a:buNone/>
            </a:pPr>
            <a:r>
              <a:rPr lang="en" sz="2300">
                <a:latin typeface="Roboto"/>
                <a:ea typeface="Roboto"/>
                <a:cs typeface="Roboto"/>
                <a:sym typeface="Roboto"/>
              </a:rPr>
              <a:t>-GG Gokelnath(211417104018)</a:t>
            </a:r>
            <a:endParaRPr sz="2300">
              <a:latin typeface="Roboto"/>
              <a:ea typeface="Roboto"/>
              <a:cs typeface="Roboto"/>
              <a:sym typeface="Roboto"/>
            </a:endParaRPr>
          </a:p>
        </p:txBody>
      </p:sp>
      <p:sp>
        <p:nvSpPr>
          <p:cNvPr id="133" name="Google Shape;133;p26"/>
          <p:cNvSpPr txBox="1"/>
          <p:nvPr>
            <p:ph type="ctrTitle"/>
          </p:nvPr>
        </p:nvSpPr>
        <p:spPr>
          <a:xfrm>
            <a:off x="1135974" y="521150"/>
            <a:ext cx="77097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6000"/>
              <a:buNone/>
            </a:pPr>
            <a:r>
              <a:rPr lang="en" sz="4500">
                <a:solidFill>
                  <a:srgbClr val="434343"/>
                </a:solidFill>
              </a:rPr>
              <a:t>COVID-19 MASK DETECTION</a:t>
            </a:r>
            <a:endParaRPr sz="4500">
              <a:solidFill>
                <a:srgbClr val="434343"/>
              </a:solidFill>
            </a:endParaRPr>
          </a:p>
          <a:p>
            <a:pPr indent="0" lvl="0" marL="2286000" rtl="0" algn="l">
              <a:lnSpc>
                <a:spcPct val="100000"/>
              </a:lnSpc>
              <a:spcBef>
                <a:spcPts val="0"/>
              </a:spcBef>
              <a:spcAft>
                <a:spcPts val="0"/>
              </a:spcAft>
              <a:buSzPts val="6000"/>
              <a:buNone/>
            </a:pPr>
            <a:r>
              <a:rPr b="0" lang="en" sz="3600">
                <a:solidFill>
                  <a:srgbClr val="434343"/>
                </a:solidFill>
              </a:rPr>
              <a:t>   USING DEEP LEARNING</a:t>
            </a:r>
            <a:r>
              <a:rPr lang="en" sz="4500">
                <a:solidFill>
                  <a:srgbClr val="434343"/>
                </a:solidFill>
              </a:rPr>
              <a:t> </a:t>
            </a:r>
            <a:endParaRPr sz="4100">
              <a:solidFill>
                <a:srgbClr val="434343"/>
              </a:solidFill>
            </a:endParaRPr>
          </a:p>
        </p:txBody>
      </p:sp>
      <p:cxnSp>
        <p:nvCxnSpPr>
          <p:cNvPr id="134" name="Google Shape;134;p26"/>
          <p:cNvCxnSpPr/>
          <p:nvPr/>
        </p:nvCxnSpPr>
        <p:spPr>
          <a:xfrm>
            <a:off x="5875825" y="2566400"/>
            <a:ext cx="3432600" cy="0"/>
          </a:xfrm>
          <a:prstGeom prst="straightConnector1">
            <a:avLst/>
          </a:prstGeom>
          <a:noFill/>
          <a:ln cap="flat" cmpd="sng" w="9525">
            <a:solidFill>
              <a:schemeClr val="dk1"/>
            </a:solidFill>
            <a:prstDash val="solid"/>
            <a:round/>
            <a:headEnd len="sm" w="sm" type="none"/>
            <a:tailEnd len="sm" w="sm" type="none"/>
          </a:ln>
        </p:spPr>
      </p:cxnSp>
      <p:sp>
        <p:nvSpPr>
          <p:cNvPr id="135" name="Google Shape;135;p26"/>
          <p:cNvSpPr txBox="1"/>
          <p:nvPr/>
        </p:nvSpPr>
        <p:spPr>
          <a:xfrm>
            <a:off x="143100" y="3646500"/>
            <a:ext cx="497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Roboto Condensed Light"/>
                <a:ea typeface="Roboto Condensed Light"/>
                <a:cs typeface="Roboto Condensed Light"/>
                <a:sym typeface="Roboto Condensed Light"/>
              </a:rPr>
              <a:t>Project Guide :</a:t>
            </a:r>
            <a:endParaRPr sz="19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900">
                <a:latin typeface="Roboto Condensed Light"/>
                <a:ea typeface="Roboto Condensed Light"/>
                <a:cs typeface="Roboto Condensed Light"/>
                <a:sym typeface="Roboto Condensed Light"/>
              </a:rPr>
              <a:t>Mr. M Mohan </a:t>
            </a:r>
            <a:endParaRPr sz="1900">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ctrTitle"/>
          </p:nvPr>
        </p:nvSpPr>
        <p:spPr>
          <a:xfrm>
            <a:off x="2638350" y="-10498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SEQUENCE DIAGRAM</a:t>
            </a:r>
            <a:endParaRPr/>
          </a:p>
        </p:txBody>
      </p:sp>
      <p:pic>
        <p:nvPicPr>
          <p:cNvPr id="211" name="Google Shape;211;p35"/>
          <p:cNvPicPr preferRelativeResize="0"/>
          <p:nvPr/>
        </p:nvPicPr>
        <p:blipFill>
          <a:blip r:embed="rId3">
            <a:alphaModFix/>
          </a:blip>
          <a:stretch>
            <a:fillRect/>
          </a:stretch>
        </p:blipFill>
        <p:spPr>
          <a:xfrm>
            <a:off x="2324404" y="1044525"/>
            <a:ext cx="4323250" cy="385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ctrTitle"/>
          </p:nvPr>
        </p:nvSpPr>
        <p:spPr>
          <a:xfrm>
            <a:off x="2638350" y="-1071302"/>
            <a:ext cx="3867300" cy="205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MODULES</a:t>
            </a:r>
            <a:endParaRPr/>
          </a:p>
        </p:txBody>
      </p:sp>
      <p:sp>
        <p:nvSpPr>
          <p:cNvPr id="217" name="Google Shape;217;p36"/>
          <p:cNvSpPr txBox="1"/>
          <p:nvPr>
            <p:ph idx="1" type="subTitle"/>
          </p:nvPr>
        </p:nvSpPr>
        <p:spPr>
          <a:xfrm>
            <a:off x="2380650" y="1523700"/>
            <a:ext cx="4224900" cy="361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accent6"/>
              </a:buClr>
              <a:buSzPts val="1100"/>
              <a:buFont typeface="Arial"/>
              <a:buNone/>
            </a:pPr>
            <a:r>
              <a:rPr lang="en" sz="2900">
                <a:solidFill>
                  <a:schemeClr val="accent6"/>
                </a:solidFill>
                <a:latin typeface="Arial"/>
                <a:ea typeface="Arial"/>
                <a:cs typeface="Arial"/>
                <a:sym typeface="Arial"/>
              </a:rPr>
              <a:t>•</a:t>
            </a:r>
            <a:r>
              <a:rPr lang="en" sz="2900">
                <a:solidFill>
                  <a:schemeClr val="accent6"/>
                </a:solidFill>
                <a:latin typeface="Calibri"/>
                <a:ea typeface="Calibri"/>
                <a:cs typeface="Calibri"/>
                <a:sym typeface="Calibri"/>
              </a:rPr>
              <a:t>Preprocessing</a:t>
            </a:r>
            <a:endParaRPr sz="2900">
              <a:solidFill>
                <a:schemeClr val="accent6"/>
              </a:solidFill>
              <a:latin typeface="Calibri"/>
              <a:ea typeface="Calibri"/>
              <a:cs typeface="Calibri"/>
              <a:sym typeface="Calibri"/>
            </a:endParaRPr>
          </a:p>
          <a:p>
            <a:pPr indent="0" lvl="0" marL="0" rtl="0" algn="ctr">
              <a:lnSpc>
                <a:spcPct val="100000"/>
              </a:lnSpc>
              <a:spcBef>
                <a:spcPts val="0"/>
              </a:spcBef>
              <a:spcAft>
                <a:spcPts val="0"/>
              </a:spcAft>
              <a:buSzPts val="1200"/>
              <a:buNone/>
            </a:pPr>
            <a:r>
              <a:t/>
            </a:r>
            <a:endParaRPr sz="1200"/>
          </a:p>
          <a:p>
            <a:pPr indent="0" lvl="0" marL="0" rtl="0" algn="l">
              <a:lnSpc>
                <a:spcPct val="90000"/>
              </a:lnSpc>
              <a:spcBef>
                <a:spcPts val="1000"/>
              </a:spcBef>
              <a:spcAft>
                <a:spcPts val="0"/>
              </a:spcAft>
              <a:buClr>
                <a:schemeClr val="accent6"/>
              </a:buClr>
              <a:buSzPts val="1100"/>
              <a:buFont typeface="Arial"/>
              <a:buNone/>
            </a:pPr>
            <a:r>
              <a:rPr lang="en" sz="2900">
                <a:solidFill>
                  <a:schemeClr val="accent6"/>
                </a:solidFill>
                <a:latin typeface="Arial"/>
                <a:ea typeface="Arial"/>
                <a:cs typeface="Arial"/>
                <a:sym typeface="Arial"/>
              </a:rPr>
              <a:t>•</a:t>
            </a:r>
            <a:r>
              <a:rPr lang="en" sz="2900">
                <a:solidFill>
                  <a:schemeClr val="accent6"/>
                </a:solidFill>
                <a:latin typeface="Calibri"/>
                <a:ea typeface="Calibri"/>
                <a:cs typeface="Calibri"/>
                <a:sym typeface="Calibri"/>
              </a:rPr>
              <a:t>Feature Extraction</a:t>
            </a:r>
            <a:endParaRPr sz="2900">
              <a:solidFill>
                <a:schemeClr val="accent6"/>
              </a:solidFill>
              <a:latin typeface="Calibri"/>
              <a:ea typeface="Calibri"/>
              <a:cs typeface="Calibri"/>
              <a:sym typeface="Calibri"/>
            </a:endParaRPr>
          </a:p>
          <a:p>
            <a:pPr indent="0" lvl="0" marL="0" rtl="0" algn="ctr">
              <a:lnSpc>
                <a:spcPct val="100000"/>
              </a:lnSpc>
              <a:spcBef>
                <a:spcPts val="0"/>
              </a:spcBef>
              <a:spcAft>
                <a:spcPts val="0"/>
              </a:spcAft>
              <a:buSzPts val="1200"/>
              <a:buNone/>
            </a:pPr>
            <a:r>
              <a:t/>
            </a:r>
            <a:endParaRPr sz="1200"/>
          </a:p>
          <a:p>
            <a:pPr indent="0" lvl="0" marL="0" rtl="0" algn="l">
              <a:lnSpc>
                <a:spcPct val="90000"/>
              </a:lnSpc>
              <a:spcBef>
                <a:spcPts val="1000"/>
              </a:spcBef>
              <a:spcAft>
                <a:spcPts val="0"/>
              </a:spcAft>
              <a:buSzPts val="1200"/>
              <a:buNone/>
            </a:pPr>
            <a:r>
              <a:rPr lang="en" sz="2900">
                <a:solidFill>
                  <a:schemeClr val="accent6"/>
                </a:solidFill>
                <a:latin typeface="Arial"/>
                <a:ea typeface="Arial"/>
                <a:cs typeface="Arial"/>
                <a:sym typeface="Arial"/>
              </a:rPr>
              <a:t>•</a:t>
            </a:r>
            <a:r>
              <a:rPr lang="en" sz="2900">
                <a:solidFill>
                  <a:schemeClr val="accent6"/>
                </a:solidFill>
                <a:latin typeface="Calibri"/>
                <a:ea typeface="Calibri"/>
                <a:cs typeface="Calibri"/>
                <a:sym typeface="Calibri"/>
              </a:rPr>
              <a:t>Neural Network</a:t>
            </a:r>
            <a:endParaRPr sz="2900">
              <a:solidFill>
                <a:schemeClr val="accent6"/>
              </a:solidFill>
              <a:latin typeface="Calibri"/>
              <a:ea typeface="Calibri"/>
              <a:cs typeface="Calibri"/>
              <a:sym typeface="Calibri"/>
            </a:endParaRPr>
          </a:p>
          <a:p>
            <a:pPr indent="0" lvl="0" marL="0" rtl="0" algn="l">
              <a:lnSpc>
                <a:spcPct val="90000"/>
              </a:lnSpc>
              <a:spcBef>
                <a:spcPts val="1000"/>
              </a:spcBef>
              <a:spcAft>
                <a:spcPts val="0"/>
              </a:spcAft>
              <a:buSzPts val="1200"/>
              <a:buNone/>
            </a:pPr>
            <a:r>
              <a:rPr lang="en" sz="2900">
                <a:solidFill>
                  <a:schemeClr val="accent6"/>
                </a:solidFill>
                <a:latin typeface="Arial"/>
                <a:ea typeface="Arial"/>
                <a:cs typeface="Arial"/>
                <a:sym typeface="Arial"/>
              </a:rPr>
              <a:t>•</a:t>
            </a:r>
            <a:r>
              <a:rPr lang="en" sz="2900">
                <a:solidFill>
                  <a:schemeClr val="accent6"/>
                </a:solidFill>
                <a:latin typeface="Calibri"/>
                <a:ea typeface="Calibri"/>
                <a:cs typeface="Calibri"/>
                <a:sym typeface="Calibri"/>
              </a:rPr>
              <a:t>SMTP</a:t>
            </a:r>
            <a:endParaRPr sz="2900">
              <a:solidFill>
                <a:schemeClr val="accent6"/>
              </a:solidFill>
              <a:latin typeface="Calibri"/>
              <a:ea typeface="Calibri"/>
              <a:cs typeface="Calibri"/>
              <a:sym typeface="Calibri"/>
            </a:endParaRPr>
          </a:p>
          <a:p>
            <a:pPr indent="0" lvl="0" marL="0" rtl="0" algn="l">
              <a:lnSpc>
                <a:spcPct val="90000"/>
              </a:lnSpc>
              <a:spcBef>
                <a:spcPts val="1000"/>
              </a:spcBef>
              <a:spcAft>
                <a:spcPts val="0"/>
              </a:spcAft>
              <a:buClr>
                <a:schemeClr val="accent6"/>
              </a:buClr>
              <a:buSzPts val="1100"/>
              <a:buFont typeface="Arial"/>
              <a:buNone/>
            </a:pPr>
            <a:r>
              <a:t/>
            </a:r>
            <a:endParaRPr sz="2900">
              <a:solidFill>
                <a:schemeClr val="accent6"/>
              </a:solidFill>
              <a:latin typeface="Calibri"/>
              <a:ea typeface="Calibri"/>
              <a:cs typeface="Calibri"/>
              <a:sym typeface="Calibri"/>
            </a:endParaRPr>
          </a:p>
          <a:p>
            <a:pPr indent="0" lvl="0" marL="0" rtl="0" algn="ctr">
              <a:lnSpc>
                <a:spcPct val="100000"/>
              </a:lnSpc>
              <a:spcBef>
                <a:spcPts val="0"/>
              </a:spcBef>
              <a:spcAft>
                <a:spcPts val="0"/>
              </a:spcAft>
              <a:buSzPts val="1200"/>
              <a:buNone/>
            </a:pPr>
            <a:r>
              <a:t/>
            </a:r>
            <a:endParaRPr sz="1200"/>
          </a:p>
          <a:p>
            <a:pPr indent="0" lvl="0" marL="0" rtl="0" algn="ctr">
              <a:lnSpc>
                <a:spcPct val="100000"/>
              </a:lnSpc>
              <a:spcBef>
                <a:spcPts val="0"/>
              </a:spcBef>
              <a:spcAft>
                <a:spcPts val="0"/>
              </a:spcAft>
              <a:buSzPts val="1200"/>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ctrTitle"/>
          </p:nvPr>
        </p:nvSpPr>
        <p:spPr>
          <a:xfrm>
            <a:off x="2638350" y="-1071302"/>
            <a:ext cx="3867300" cy="205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PREPROCESSING</a:t>
            </a:r>
            <a:endParaRPr/>
          </a:p>
        </p:txBody>
      </p:sp>
      <p:sp>
        <p:nvSpPr>
          <p:cNvPr id="223" name="Google Shape;223;p37"/>
          <p:cNvSpPr txBox="1"/>
          <p:nvPr>
            <p:ph idx="1" type="subTitle"/>
          </p:nvPr>
        </p:nvSpPr>
        <p:spPr>
          <a:xfrm>
            <a:off x="78525" y="1171225"/>
            <a:ext cx="9065400" cy="180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accent6"/>
              </a:buClr>
              <a:buSzPts val="1100"/>
              <a:buFont typeface="Arial"/>
              <a:buNone/>
            </a:pPr>
            <a:r>
              <a:rPr lang="en" sz="2500">
                <a:solidFill>
                  <a:schemeClr val="accent6"/>
                </a:solidFill>
                <a:latin typeface="Arial"/>
                <a:ea typeface="Arial"/>
                <a:cs typeface="Arial"/>
                <a:sym typeface="Arial"/>
              </a:rPr>
              <a:t>•Preprocessing is the data preprocessing and data augmentation module of the Keras deep learning library. It provides utilities for working with image data, text data, and sequence data</a:t>
            </a:r>
            <a:endParaRPr sz="2500">
              <a:solidFill>
                <a:schemeClr val="accent6"/>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sz="500"/>
          </a:p>
        </p:txBody>
      </p:sp>
      <p:pic>
        <p:nvPicPr>
          <p:cNvPr id="224" name="Google Shape;224;p37"/>
          <p:cNvPicPr preferRelativeResize="0"/>
          <p:nvPr/>
        </p:nvPicPr>
        <p:blipFill rotWithShape="1">
          <a:blip r:embed="rId3">
            <a:alphaModFix/>
          </a:blip>
          <a:srcRect b="0" l="0" r="0" t="0"/>
          <a:stretch/>
        </p:blipFill>
        <p:spPr>
          <a:xfrm>
            <a:off x="1523875" y="3163250"/>
            <a:ext cx="6096255" cy="186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ctrTitle"/>
          </p:nvPr>
        </p:nvSpPr>
        <p:spPr>
          <a:xfrm>
            <a:off x="2135350" y="-1152925"/>
            <a:ext cx="4574400" cy="2054100"/>
          </a:xfrm>
          <a:prstGeom prst="rect">
            <a:avLst/>
          </a:prstGeom>
          <a:noFill/>
          <a:ln>
            <a:noFill/>
          </a:ln>
        </p:spPr>
        <p:txBody>
          <a:bodyPr anchorCtr="0" anchor="b" bIns="91425" lIns="91425" spcFirstLastPara="1" rIns="91425" wrap="square" tIns="91425">
            <a:noAutofit/>
          </a:bodyPr>
          <a:lstStyle/>
          <a:p>
            <a:pPr indent="0" lvl="0" marL="914400" rtl="0" algn="l">
              <a:lnSpc>
                <a:spcPct val="100000"/>
              </a:lnSpc>
              <a:spcBef>
                <a:spcPts val="0"/>
              </a:spcBef>
              <a:spcAft>
                <a:spcPts val="0"/>
              </a:spcAft>
              <a:buSzPts val="2800"/>
              <a:buNone/>
            </a:pPr>
            <a:r>
              <a:rPr lang="en">
                <a:solidFill>
                  <a:schemeClr val="accent6"/>
                </a:solidFill>
              </a:rPr>
              <a:t>Feature extraction:</a:t>
            </a:r>
            <a:endParaRPr sz="1200"/>
          </a:p>
        </p:txBody>
      </p:sp>
      <p:cxnSp>
        <p:nvCxnSpPr>
          <p:cNvPr id="230" name="Google Shape;230;p38"/>
          <p:cNvCxnSpPr/>
          <p:nvPr/>
        </p:nvCxnSpPr>
        <p:spPr>
          <a:xfrm>
            <a:off x="5407800" y="275300"/>
            <a:ext cx="4574400" cy="0"/>
          </a:xfrm>
          <a:prstGeom prst="straightConnector1">
            <a:avLst/>
          </a:prstGeom>
          <a:noFill/>
          <a:ln cap="flat" cmpd="sng" w="9525">
            <a:solidFill>
              <a:schemeClr val="dk1"/>
            </a:solidFill>
            <a:prstDash val="solid"/>
            <a:round/>
            <a:headEnd len="sm" w="sm" type="none"/>
            <a:tailEnd len="sm" w="sm" type="none"/>
          </a:ln>
        </p:spPr>
      </p:cxnSp>
      <p:cxnSp>
        <p:nvCxnSpPr>
          <p:cNvPr id="231" name="Google Shape;231;p38"/>
          <p:cNvCxnSpPr/>
          <p:nvPr/>
        </p:nvCxnSpPr>
        <p:spPr>
          <a:xfrm>
            <a:off x="-1137225" y="4818100"/>
            <a:ext cx="4574400" cy="0"/>
          </a:xfrm>
          <a:prstGeom prst="straightConnector1">
            <a:avLst/>
          </a:prstGeom>
          <a:noFill/>
          <a:ln cap="flat" cmpd="sng" w="9525">
            <a:solidFill>
              <a:schemeClr val="dk1"/>
            </a:solidFill>
            <a:prstDash val="solid"/>
            <a:round/>
            <a:headEnd len="sm" w="sm" type="none"/>
            <a:tailEnd len="sm" w="sm" type="none"/>
          </a:ln>
        </p:spPr>
      </p:cxnSp>
      <p:sp>
        <p:nvSpPr>
          <p:cNvPr id="232" name="Google Shape;232;p38"/>
          <p:cNvSpPr txBox="1"/>
          <p:nvPr/>
        </p:nvSpPr>
        <p:spPr>
          <a:xfrm>
            <a:off x="524250" y="1147100"/>
            <a:ext cx="8095500" cy="3627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accent6"/>
              </a:buClr>
              <a:buSzPts val="1100"/>
              <a:buFont typeface="Arial"/>
              <a:buNone/>
            </a:pPr>
            <a:r>
              <a:rPr b="0" i="0" lang="en" sz="2800" u="none" cap="none" strike="noStrike">
                <a:solidFill>
                  <a:schemeClr val="accent6"/>
                </a:solidFill>
                <a:latin typeface="Calibri"/>
                <a:ea typeface="Calibri"/>
                <a:cs typeface="Calibri"/>
                <a:sym typeface="Calibri"/>
              </a:rPr>
              <a:t>This describes the relevant shape information contained in a pattern so that the task of classifying the pattern is made easy by a formal procedure. In pattern recognition and in </a:t>
            </a:r>
            <a:r>
              <a:rPr b="1" i="0" lang="en" sz="2800" u="none" cap="none" strike="noStrike">
                <a:solidFill>
                  <a:schemeClr val="accent6"/>
                </a:solidFill>
                <a:latin typeface="Calibri"/>
                <a:ea typeface="Calibri"/>
                <a:cs typeface="Calibri"/>
                <a:sym typeface="Calibri"/>
              </a:rPr>
              <a:t>image processing</a:t>
            </a:r>
            <a:r>
              <a:rPr b="0" i="0" lang="en" sz="2800" u="none" cap="none" strike="noStrike">
                <a:solidFill>
                  <a:schemeClr val="accent6"/>
                </a:solidFill>
                <a:latin typeface="Calibri"/>
                <a:ea typeface="Calibri"/>
                <a:cs typeface="Calibri"/>
                <a:sym typeface="Calibri"/>
              </a:rPr>
              <a:t>, </a:t>
            </a:r>
            <a:r>
              <a:rPr b="1" i="0" lang="en" sz="2800" u="none" cap="none" strike="noStrike">
                <a:solidFill>
                  <a:schemeClr val="accent6"/>
                </a:solidFill>
                <a:latin typeface="Calibri"/>
                <a:ea typeface="Calibri"/>
                <a:cs typeface="Calibri"/>
                <a:sym typeface="Calibri"/>
              </a:rPr>
              <a:t>feature extraction</a:t>
            </a:r>
            <a:r>
              <a:rPr b="0" i="0" lang="en" sz="2800" u="none" cap="none" strike="noStrike">
                <a:solidFill>
                  <a:schemeClr val="accent6"/>
                </a:solidFill>
                <a:latin typeface="Calibri"/>
                <a:ea typeface="Calibri"/>
                <a:cs typeface="Calibri"/>
                <a:sym typeface="Calibri"/>
              </a:rPr>
              <a:t> is a special form of dimensionality reduction.</a:t>
            </a:r>
            <a:endParaRPr b="0" i="0" sz="2800" u="none" cap="none" strike="noStrike">
              <a:solidFill>
                <a:schemeClr val="accent6"/>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9"/>
          <p:cNvPicPr preferRelativeResize="0"/>
          <p:nvPr/>
        </p:nvPicPr>
        <p:blipFill>
          <a:blip r:embed="rId3">
            <a:alphaModFix/>
          </a:blip>
          <a:stretch>
            <a:fillRect/>
          </a:stretch>
        </p:blipFill>
        <p:spPr>
          <a:xfrm>
            <a:off x="1077150" y="997675"/>
            <a:ext cx="7222150" cy="3060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ctrTitle"/>
          </p:nvPr>
        </p:nvSpPr>
        <p:spPr>
          <a:xfrm>
            <a:off x="2638350" y="-1147502"/>
            <a:ext cx="3867300" cy="205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sz="3300">
                <a:solidFill>
                  <a:schemeClr val="accent6"/>
                </a:solidFill>
              </a:rPr>
              <a:t>Neural Network:</a:t>
            </a:r>
            <a:endParaRPr sz="1700"/>
          </a:p>
        </p:txBody>
      </p:sp>
      <p:sp>
        <p:nvSpPr>
          <p:cNvPr id="243" name="Google Shape;243;p40"/>
          <p:cNvSpPr txBox="1"/>
          <p:nvPr>
            <p:ph idx="1" type="subTitle"/>
          </p:nvPr>
        </p:nvSpPr>
        <p:spPr>
          <a:xfrm>
            <a:off x="646875" y="1262200"/>
            <a:ext cx="7809900" cy="343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accent6"/>
              </a:buClr>
              <a:buSzPts val="1100"/>
              <a:buFont typeface="Arial"/>
              <a:buNone/>
            </a:pPr>
            <a:r>
              <a:rPr lang="en" sz="2800">
                <a:solidFill>
                  <a:schemeClr val="accent6"/>
                </a:solidFill>
                <a:latin typeface="Arial"/>
                <a:ea typeface="Arial"/>
                <a:cs typeface="Arial"/>
                <a:sym typeface="Arial"/>
              </a:rPr>
              <a:t>•</a:t>
            </a:r>
            <a:r>
              <a:rPr lang="en" sz="2800">
                <a:solidFill>
                  <a:schemeClr val="accent6"/>
                </a:solidFill>
                <a:latin typeface="Calibri"/>
                <a:ea typeface="Calibri"/>
                <a:cs typeface="Calibri"/>
                <a:sym typeface="Calibri"/>
              </a:rPr>
              <a:t>A neural network is a series of algorithms that endeavors to recognize underlying relationships in a set of data through a process that mimics the way the human brain operates. In this sense, neural networks refer to systems of neurons, either organic or artificial in nature</a:t>
            </a:r>
            <a:endParaRPr sz="2800">
              <a:solidFill>
                <a:schemeClr val="accent6"/>
              </a:solidFill>
              <a:latin typeface="Calibri"/>
              <a:ea typeface="Calibri"/>
              <a:cs typeface="Calibri"/>
              <a:sym typeface="Calibri"/>
            </a:endParaRPr>
          </a:p>
          <a:p>
            <a:pPr indent="0" lvl="0" marL="0" rtl="0" algn="ctr">
              <a:lnSpc>
                <a:spcPct val="100000"/>
              </a:lnSpc>
              <a:spcBef>
                <a:spcPts val="0"/>
              </a:spcBef>
              <a:spcAft>
                <a:spcPts val="0"/>
              </a:spcAft>
              <a:buSzPts val="1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1"/>
          <p:cNvPicPr preferRelativeResize="0"/>
          <p:nvPr/>
        </p:nvPicPr>
        <p:blipFill rotWithShape="1">
          <a:blip r:embed="rId3">
            <a:alphaModFix/>
          </a:blip>
          <a:srcRect b="0" l="0" r="0" t="0"/>
          <a:stretch/>
        </p:blipFill>
        <p:spPr>
          <a:xfrm>
            <a:off x="1609950" y="830825"/>
            <a:ext cx="5739725" cy="3232725"/>
          </a:xfrm>
          <a:prstGeom prst="rect">
            <a:avLst/>
          </a:prstGeom>
          <a:noFill/>
          <a:ln>
            <a:noFill/>
          </a:ln>
        </p:spPr>
      </p:pic>
      <p:sp>
        <p:nvSpPr>
          <p:cNvPr id="249" name="Google Shape;249;p41"/>
          <p:cNvSpPr txBox="1"/>
          <p:nvPr/>
        </p:nvSpPr>
        <p:spPr>
          <a:xfrm rot="496118">
            <a:off x="1685996" y="107778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0" name="Google Shape;250;p41"/>
          <p:cNvSpPr txBox="1"/>
          <p:nvPr/>
        </p:nvSpPr>
        <p:spPr>
          <a:xfrm rot="496118">
            <a:off x="2703046" y="8162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1" name="Google Shape;251;p41"/>
          <p:cNvSpPr txBox="1"/>
          <p:nvPr/>
        </p:nvSpPr>
        <p:spPr>
          <a:xfrm rot="496118">
            <a:off x="2703071" y="14168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2" name="Google Shape;252;p41"/>
          <p:cNvSpPr txBox="1"/>
          <p:nvPr/>
        </p:nvSpPr>
        <p:spPr>
          <a:xfrm rot="496118">
            <a:off x="2683696" y="20173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3" name="Google Shape;253;p41"/>
          <p:cNvSpPr txBox="1"/>
          <p:nvPr/>
        </p:nvSpPr>
        <p:spPr>
          <a:xfrm rot="496118">
            <a:off x="2693396" y="263728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4" name="Google Shape;254;p41"/>
          <p:cNvSpPr txBox="1"/>
          <p:nvPr/>
        </p:nvSpPr>
        <p:spPr>
          <a:xfrm rot="496118">
            <a:off x="2703071" y="32281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5" name="Google Shape;255;p41"/>
          <p:cNvSpPr txBox="1"/>
          <p:nvPr/>
        </p:nvSpPr>
        <p:spPr>
          <a:xfrm rot="496118">
            <a:off x="2703071" y="37899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6" name="Google Shape;256;p41"/>
          <p:cNvSpPr txBox="1"/>
          <p:nvPr/>
        </p:nvSpPr>
        <p:spPr>
          <a:xfrm rot="496118">
            <a:off x="3797646" y="35284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7" name="Google Shape;257;p41"/>
          <p:cNvSpPr txBox="1"/>
          <p:nvPr/>
        </p:nvSpPr>
        <p:spPr>
          <a:xfrm rot="496118">
            <a:off x="3778271" y="29278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8" name="Google Shape;258;p41"/>
          <p:cNvSpPr txBox="1"/>
          <p:nvPr/>
        </p:nvSpPr>
        <p:spPr>
          <a:xfrm rot="496118">
            <a:off x="3758896" y="23176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59" name="Google Shape;259;p41"/>
          <p:cNvSpPr txBox="1"/>
          <p:nvPr/>
        </p:nvSpPr>
        <p:spPr>
          <a:xfrm rot="496118">
            <a:off x="3768571" y="17267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0" name="Google Shape;260;p41"/>
          <p:cNvSpPr txBox="1"/>
          <p:nvPr/>
        </p:nvSpPr>
        <p:spPr>
          <a:xfrm rot="496118">
            <a:off x="3778271" y="10874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1" name="Google Shape;261;p41"/>
          <p:cNvSpPr txBox="1"/>
          <p:nvPr/>
        </p:nvSpPr>
        <p:spPr>
          <a:xfrm rot="496118">
            <a:off x="4824396" y="10874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2" name="Google Shape;262;p41"/>
          <p:cNvSpPr txBox="1"/>
          <p:nvPr/>
        </p:nvSpPr>
        <p:spPr>
          <a:xfrm rot="496118">
            <a:off x="4805021" y="169768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3" name="Google Shape;263;p41"/>
          <p:cNvSpPr txBox="1"/>
          <p:nvPr/>
        </p:nvSpPr>
        <p:spPr>
          <a:xfrm rot="496118">
            <a:off x="4814721" y="23176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4" name="Google Shape;264;p41"/>
          <p:cNvSpPr txBox="1"/>
          <p:nvPr/>
        </p:nvSpPr>
        <p:spPr>
          <a:xfrm rot="496118">
            <a:off x="4814721" y="29278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5" name="Google Shape;265;p41"/>
          <p:cNvSpPr txBox="1"/>
          <p:nvPr/>
        </p:nvSpPr>
        <p:spPr>
          <a:xfrm rot="496118">
            <a:off x="4814721" y="35284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6" name="Google Shape;266;p41"/>
          <p:cNvSpPr txBox="1"/>
          <p:nvPr/>
        </p:nvSpPr>
        <p:spPr>
          <a:xfrm rot="496118">
            <a:off x="5880246" y="32281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7" name="Google Shape;267;p41"/>
          <p:cNvSpPr txBox="1"/>
          <p:nvPr/>
        </p:nvSpPr>
        <p:spPr>
          <a:xfrm rot="496118">
            <a:off x="5909296" y="261788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8" name="Google Shape;268;p41"/>
          <p:cNvSpPr txBox="1"/>
          <p:nvPr/>
        </p:nvSpPr>
        <p:spPr>
          <a:xfrm rot="496118">
            <a:off x="5889921" y="19979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69" name="Google Shape;269;p41"/>
          <p:cNvSpPr txBox="1"/>
          <p:nvPr/>
        </p:nvSpPr>
        <p:spPr>
          <a:xfrm rot="496118">
            <a:off x="5889921" y="14070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0" name="Google Shape;270;p41"/>
          <p:cNvSpPr txBox="1"/>
          <p:nvPr/>
        </p:nvSpPr>
        <p:spPr>
          <a:xfrm rot="496118">
            <a:off x="5899621" y="7968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1" name="Google Shape;271;p41"/>
          <p:cNvSpPr txBox="1"/>
          <p:nvPr/>
        </p:nvSpPr>
        <p:spPr>
          <a:xfrm rot="496118">
            <a:off x="6945746" y="35380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2" name="Google Shape;272;p41"/>
          <p:cNvSpPr txBox="1"/>
          <p:nvPr/>
        </p:nvSpPr>
        <p:spPr>
          <a:xfrm rot="496118">
            <a:off x="6945746" y="29181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3" name="Google Shape;273;p41"/>
          <p:cNvSpPr txBox="1"/>
          <p:nvPr/>
        </p:nvSpPr>
        <p:spPr>
          <a:xfrm rot="496118">
            <a:off x="6945746" y="2336932"/>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4" name="Google Shape;274;p41"/>
          <p:cNvSpPr txBox="1"/>
          <p:nvPr/>
        </p:nvSpPr>
        <p:spPr>
          <a:xfrm rot="496118">
            <a:off x="6945746" y="170730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5" name="Google Shape;275;p41"/>
          <p:cNvSpPr txBox="1"/>
          <p:nvPr/>
        </p:nvSpPr>
        <p:spPr>
          <a:xfrm rot="496118">
            <a:off x="6945746" y="10970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6" name="Google Shape;276;p41"/>
          <p:cNvSpPr txBox="1"/>
          <p:nvPr/>
        </p:nvSpPr>
        <p:spPr>
          <a:xfrm rot="496118">
            <a:off x="5880246" y="3833257"/>
            <a:ext cx="298301" cy="40012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a:t>
            </a:r>
            <a:endParaRPr>
              <a:latin typeface="Roboto Condensed Light"/>
              <a:ea typeface="Roboto Condensed Light"/>
              <a:cs typeface="Roboto Condensed Light"/>
              <a:sym typeface="Roboto Condensed Light"/>
            </a:endParaRPr>
          </a:p>
        </p:txBody>
      </p:sp>
      <p:sp>
        <p:nvSpPr>
          <p:cNvPr id="277" name="Google Shape;277;p41"/>
          <p:cNvSpPr txBox="1"/>
          <p:nvPr/>
        </p:nvSpPr>
        <p:spPr>
          <a:xfrm>
            <a:off x="1651875" y="1707275"/>
            <a:ext cx="3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B</a:t>
            </a:r>
            <a:endParaRPr>
              <a:latin typeface="Roboto Condensed Light"/>
              <a:ea typeface="Roboto Condensed Light"/>
              <a:cs typeface="Roboto Condensed Light"/>
              <a:sym typeface="Roboto Condensed Light"/>
            </a:endParaRPr>
          </a:p>
        </p:txBody>
      </p:sp>
      <p:sp>
        <p:nvSpPr>
          <p:cNvPr id="278" name="Google Shape;278;p41"/>
          <p:cNvSpPr txBox="1"/>
          <p:nvPr/>
        </p:nvSpPr>
        <p:spPr>
          <a:xfrm>
            <a:off x="2784300" y="835575"/>
            <a:ext cx="3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Roboto Condensed Light"/>
                <a:ea typeface="Roboto Condensed Light"/>
                <a:cs typeface="Roboto Condensed Light"/>
                <a:sym typeface="Roboto Condensed Light"/>
              </a:rPr>
              <a:t>B</a:t>
            </a:r>
            <a:endParaRPr>
              <a:highlight>
                <a:schemeClr val="lt1"/>
              </a:highlight>
              <a:latin typeface="Roboto Condensed Light"/>
              <a:ea typeface="Roboto Condensed Light"/>
              <a:cs typeface="Roboto Condensed Light"/>
              <a:sym typeface="Roboto Condensed Light"/>
            </a:endParaRPr>
          </a:p>
        </p:txBody>
      </p:sp>
      <p:sp>
        <p:nvSpPr>
          <p:cNvPr id="279" name="Google Shape;279;p41"/>
          <p:cNvSpPr txBox="1"/>
          <p:nvPr/>
        </p:nvSpPr>
        <p:spPr>
          <a:xfrm>
            <a:off x="1609950" y="448225"/>
            <a:ext cx="3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1</a:t>
            </a:r>
            <a:endParaRPr b="1" sz="1500">
              <a:latin typeface="Exo 2"/>
              <a:ea typeface="Exo 2"/>
              <a:cs typeface="Exo 2"/>
              <a:sym typeface="Exo 2"/>
            </a:endParaRPr>
          </a:p>
        </p:txBody>
      </p:sp>
      <p:sp>
        <p:nvSpPr>
          <p:cNvPr id="280" name="Google Shape;280;p41"/>
          <p:cNvSpPr txBox="1"/>
          <p:nvPr/>
        </p:nvSpPr>
        <p:spPr>
          <a:xfrm>
            <a:off x="2630025" y="413650"/>
            <a:ext cx="3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2</a:t>
            </a:r>
            <a:endParaRPr b="1" sz="1500">
              <a:latin typeface="Exo 2"/>
              <a:ea typeface="Exo 2"/>
              <a:cs typeface="Exo 2"/>
              <a:sym typeface="Exo 2"/>
            </a:endParaRPr>
          </a:p>
        </p:txBody>
      </p:sp>
      <p:sp>
        <p:nvSpPr>
          <p:cNvPr id="281" name="Google Shape;281;p41"/>
          <p:cNvSpPr txBox="1"/>
          <p:nvPr/>
        </p:nvSpPr>
        <p:spPr>
          <a:xfrm>
            <a:off x="3727875" y="448225"/>
            <a:ext cx="3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3</a:t>
            </a:r>
            <a:endParaRPr b="1" sz="1500">
              <a:latin typeface="Exo 2"/>
              <a:ea typeface="Exo 2"/>
              <a:cs typeface="Exo 2"/>
              <a:sym typeface="Exo 2"/>
            </a:endParaRPr>
          </a:p>
        </p:txBody>
      </p:sp>
      <p:sp>
        <p:nvSpPr>
          <p:cNvPr id="282" name="Google Shape;282;p41"/>
          <p:cNvSpPr txBox="1"/>
          <p:nvPr/>
        </p:nvSpPr>
        <p:spPr>
          <a:xfrm>
            <a:off x="6986875" y="430950"/>
            <a:ext cx="3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n</a:t>
            </a:r>
            <a:endParaRPr b="1" sz="1500">
              <a:latin typeface="Exo 2"/>
              <a:ea typeface="Exo 2"/>
              <a:cs typeface="Exo 2"/>
              <a:sym typeface="Exo 2"/>
            </a:endParaRPr>
          </a:p>
        </p:txBody>
      </p:sp>
      <p:sp>
        <p:nvSpPr>
          <p:cNvPr id="283" name="Google Shape;283;p41"/>
          <p:cNvSpPr txBox="1"/>
          <p:nvPr/>
        </p:nvSpPr>
        <p:spPr>
          <a:xfrm>
            <a:off x="4996575" y="377225"/>
            <a:ext cx="4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xo 2"/>
                <a:ea typeface="Exo 2"/>
                <a:cs typeface="Exo 2"/>
                <a:sym typeface="Exo 2"/>
              </a:rPr>
              <a:t>……...</a:t>
            </a:r>
            <a:endParaRPr b="1">
              <a:latin typeface="Exo 2"/>
              <a:ea typeface="Exo 2"/>
              <a:cs typeface="Exo 2"/>
              <a:sym typeface="Exo 2"/>
            </a:endParaRPr>
          </a:p>
        </p:txBody>
      </p:sp>
      <p:sp>
        <p:nvSpPr>
          <p:cNvPr id="284" name="Google Shape;284;p41"/>
          <p:cNvSpPr txBox="1"/>
          <p:nvPr/>
        </p:nvSpPr>
        <p:spPr>
          <a:xfrm>
            <a:off x="1651875" y="2303750"/>
            <a:ext cx="3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a:t>
            </a:r>
            <a:endParaRPr>
              <a:latin typeface="Roboto Condensed Light"/>
              <a:ea typeface="Roboto Condensed Light"/>
              <a:cs typeface="Roboto Condensed Light"/>
              <a:sym typeface="Roboto Condensed Light"/>
            </a:endParaRPr>
          </a:p>
        </p:txBody>
      </p:sp>
      <p:sp>
        <p:nvSpPr>
          <p:cNvPr id="285" name="Google Shape;285;p41"/>
          <p:cNvSpPr txBox="1"/>
          <p:nvPr/>
        </p:nvSpPr>
        <p:spPr>
          <a:xfrm>
            <a:off x="1625950" y="2900225"/>
            <a:ext cx="3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d</a:t>
            </a:r>
            <a:endParaRPr>
              <a:latin typeface="Roboto Condensed Light"/>
              <a:ea typeface="Roboto Condensed Light"/>
              <a:cs typeface="Roboto Condensed Light"/>
              <a:sym typeface="Roboto Condensed Light"/>
            </a:endParaRPr>
          </a:p>
        </p:txBody>
      </p:sp>
      <p:sp>
        <p:nvSpPr>
          <p:cNvPr id="286" name="Google Shape;286;p41"/>
          <p:cNvSpPr txBox="1"/>
          <p:nvPr/>
        </p:nvSpPr>
        <p:spPr>
          <a:xfrm>
            <a:off x="1651875" y="3546950"/>
            <a:ext cx="3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a:t>
            </a:r>
            <a:endParaRPr>
              <a:latin typeface="Roboto Condensed Light"/>
              <a:ea typeface="Roboto Condensed Light"/>
              <a:cs typeface="Roboto Condensed Light"/>
              <a:sym typeface="Roboto Condensed Light"/>
            </a:endParaRPr>
          </a:p>
        </p:txBody>
      </p:sp>
      <p:sp>
        <p:nvSpPr>
          <p:cNvPr id="287" name="Google Shape;287;p41"/>
          <p:cNvSpPr txBox="1"/>
          <p:nvPr/>
        </p:nvSpPr>
        <p:spPr>
          <a:xfrm>
            <a:off x="1632225" y="129675"/>
            <a:ext cx="2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X</a:t>
            </a:r>
            <a:endParaRPr b="1">
              <a:latin typeface="Roboto Condensed"/>
              <a:ea typeface="Roboto Condensed"/>
              <a:cs typeface="Roboto Condensed"/>
              <a:sym typeface="Roboto Condensed"/>
            </a:endParaRPr>
          </a:p>
        </p:txBody>
      </p:sp>
      <p:sp>
        <p:nvSpPr>
          <p:cNvPr id="288" name="Google Shape;288;p41"/>
          <p:cNvSpPr txBox="1"/>
          <p:nvPr/>
        </p:nvSpPr>
        <p:spPr>
          <a:xfrm>
            <a:off x="2609050" y="154025"/>
            <a:ext cx="4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X+4 </a:t>
            </a:r>
            <a:endParaRPr>
              <a:latin typeface="Roboto Condensed Light"/>
              <a:ea typeface="Roboto Condensed Light"/>
              <a:cs typeface="Roboto Condensed Light"/>
              <a:sym typeface="Roboto Condensed Light"/>
            </a:endParaRPr>
          </a:p>
        </p:txBody>
      </p:sp>
      <p:sp>
        <p:nvSpPr>
          <p:cNvPr id="289" name="Google Shape;289;p41"/>
          <p:cNvSpPr txBox="1"/>
          <p:nvPr/>
        </p:nvSpPr>
        <p:spPr>
          <a:xfrm>
            <a:off x="3650100" y="128075"/>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a:t>
            </a:r>
            <a:r>
              <a:rPr lang="en">
                <a:latin typeface="Roboto Condensed Light"/>
                <a:ea typeface="Roboto Condensed Light"/>
                <a:cs typeface="Roboto Condensed Light"/>
                <a:sym typeface="Roboto Condensed Light"/>
              </a:rPr>
              <a:t>X+4)+.... </a:t>
            </a:r>
            <a:endParaRPr>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ctrTitle"/>
          </p:nvPr>
        </p:nvSpPr>
        <p:spPr>
          <a:xfrm>
            <a:off x="3933750" y="-551276"/>
            <a:ext cx="3867300" cy="135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SMTP</a:t>
            </a:r>
            <a:endParaRPr/>
          </a:p>
        </p:txBody>
      </p:sp>
      <p:sp>
        <p:nvSpPr>
          <p:cNvPr id="295" name="Google Shape;295;p42"/>
          <p:cNvSpPr txBox="1"/>
          <p:nvPr>
            <p:ph idx="1" type="subTitle"/>
          </p:nvPr>
        </p:nvSpPr>
        <p:spPr>
          <a:xfrm>
            <a:off x="236675" y="826475"/>
            <a:ext cx="8614500" cy="178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accent6"/>
              </a:buClr>
              <a:buSzPts val="1100"/>
              <a:buFont typeface="Arial"/>
              <a:buNone/>
            </a:pPr>
            <a:r>
              <a:rPr lang="en" sz="2700">
                <a:solidFill>
                  <a:schemeClr val="accent6"/>
                </a:solidFill>
                <a:latin typeface="Exo 2"/>
                <a:ea typeface="Exo 2"/>
                <a:cs typeface="Exo 2"/>
                <a:sym typeface="Exo 2"/>
              </a:rPr>
              <a:t>•To send an alert with an attachment towards any of the authority in the case of when a person doesn’t wear a mask.</a:t>
            </a:r>
            <a:endParaRPr sz="2700">
              <a:solidFill>
                <a:schemeClr val="accent6"/>
              </a:solidFill>
              <a:latin typeface="Exo 2"/>
              <a:ea typeface="Exo 2"/>
              <a:cs typeface="Exo 2"/>
              <a:sym typeface="Exo 2"/>
            </a:endParaRPr>
          </a:p>
          <a:p>
            <a:pPr indent="0" lvl="0" marL="0" rtl="0" algn="ctr">
              <a:lnSpc>
                <a:spcPct val="100000"/>
              </a:lnSpc>
              <a:spcBef>
                <a:spcPts val="0"/>
              </a:spcBef>
              <a:spcAft>
                <a:spcPts val="0"/>
              </a:spcAft>
              <a:buSzPts val="1200"/>
              <a:buNone/>
            </a:pPr>
            <a:r>
              <a:t/>
            </a:r>
            <a:endParaRPr>
              <a:latin typeface="Exo 2"/>
              <a:ea typeface="Exo 2"/>
              <a:cs typeface="Exo 2"/>
              <a:sym typeface="Exo 2"/>
            </a:endParaRPr>
          </a:p>
        </p:txBody>
      </p:sp>
      <p:pic>
        <p:nvPicPr>
          <p:cNvPr id="296" name="Google Shape;296;p42"/>
          <p:cNvPicPr preferRelativeResize="0"/>
          <p:nvPr/>
        </p:nvPicPr>
        <p:blipFill rotWithShape="1">
          <a:blip r:embed="rId3">
            <a:alphaModFix/>
          </a:blip>
          <a:srcRect b="0" l="0" r="0" t="0"/>
          <a:stretch/>
        </p:blipFill>
        <p:spPr>
          <a:xfrm>
            <a:off x="1498875" y="2834350"/>
            <a:ext cx="6326824" cy="218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ctrTitle"/>
          </p:nvPr>
        </p:nvSpPr>
        <p:spPr>
          <a:xfrm>
            <a:off x="2638350" y="-13767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302" name="Google Shape;302;p43"/>
          <p:cNvSpPr txBox="1"/>
          <p:nvPr>
            <p:ph idx="1" type="subTitle"/>
          </p:nvPr>
        </p:nvSpPr>
        <p:spPr>
          <a:xfrm>
            <a:off x="590850" y="1017075"/>
            <a:ext cx="7962300" cy="34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Exo 2 Regular"/>
                <a:ea typeface="Exo 2 Regular"/>
                <a:cs typeface="Exo 2 Regular"/>
                <a:sym typeface="Exo 2 Regular"/>
              </a:rPr>
              <a:t>Testing the code initially provided unstable and irregular results. However as there were more </a:t>
            </a:r>
            <a:r>
              <a:rPr lang="en" sz="2100">
                <a:latin typeface="Exo 2 Regular"/>
                <a:ea typeface="Exo 2 Regular"/>
                <a:cs typeface="Exo 2 Regular"/>
                <a:sym typeface="Exo 2 Regular"/>
              </a:rPr>
              <a:t>training with multiple simulated and real world masked face data sets, the machine learning algorithm could effectively capture the situational case of a mask being present on the face or not.</a:t>
            </a:r>
            <a:endParaRPr sz="2100">
              <a:latin typeface="Exo 2 Regular"/>
              <a:ea typeface="Exo 2 Regular"/>
              <a:cs typeface="Exo 2 Regular"/>
              <a:sym typeface="Exo 2 Regular"/>
            </a:endParaRPr>
          </a:p>
          <a:p>
            <a:pPr indent="0" lvl="0" marL="0" rtl="0" algn="l">
              <a:spcBef>
                <a:spcPts val="0"/>
              </a:spcBef>
              <a:spcAft>
                <a:spcPts val="0"/>
              </a:spcAft>
              <a:buNone/>
            </a:pPr>
            <a:r>
              <a:t/>
            </a:r>
            <a:endParaRPr sz="2100">
              <a:latin typeface="Exo 2 Regular"/>
              <a:ea typeface="Exo 2 Regular"/>
              <a:cs typeface="Exo 2 Regular"/>
              <a:sym typeface="Exo 2 Regular"/>
            </a:endParaRPr>
          </a:p>
          <a:p>
            <a:pPr indent="0" lvl="0" marL="0" rtl="0" algn="l">
              <a:spcBef>
                <a:spcPts val="0"/>
              </a:spcBef>
              <a:spcAft>
                <a:spcPts val="0"/>
              </a:spcAft>
              <a:buNone/>
            </a:pPr>
            <a:r>
              <a:rPr lang="en" sz="2100">
                <a:latin typeface="Exo 2 Regular"/>
                <a:ea typeface="Exo 2 Regular"/>
                <a:cs typeface="Exo 2 Regular"/>
                <a:sym typeface="Exo 2 Regular"/>
              </a:rPr>
              <a:t>The algorithm was fine tuned to identify the subject in the image much faster after being repeatedly exposed to real world face face data as opposed to simulated/cg data.  </a:t>
            </a:r>
            <a:endParaRPr sz="2100">
              <a:latin typeface="Exo 2 Regular"/>
              <a:ea typeface="Exo 2 Regular"/>
              <a:cs typeface="Exo 2 Regular"/>
              <a:sym typeface="Exo 2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ctrTitle"/>
          </p:nvPr>
        </p:nvSpPr>
        <p:spPr>
          <a:xfrm>
            <a:off x="2638350" y="-148330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08" name="Google Shape;308;p44"/>
          <p:cNvSpPr txBox="1"/>
          <p:nvPr>
            <p:ph idx="1" type="subTitle"/>
          </p:nvPr>
        </p:nvSpPr>
        <p:spPr>
          <a:xfrm>
            <a:off x="649050" y="742950"/>
            <a:ext cx="7845900" cy="2132400"/>
          </a:xfrm>
          <a:prstGeom prst="rect">
            <a:avLst/>
          </a:prstGeom>
        </p:spPr>
        <p:txBody>
          <a:bodyPr anchorCtr="0" anchor="t" bIns="91425" lIns="91425" spcFirstLastPara="1" rIns="91425" wrap="square" tIns="91425">
            <a:noAutofit/>
          </a:bodyPr>
          <a:lstStyle/>
          <a:p>
            <a:pPr indent="-374650" lvl="0" marL="457200" marR="97155" rtl="0" algn="just">
              <a:lnSpc>
                <a:spcPct val="95000"/>
              </a:lnSpc>
              <a:spcBef>
                <a:spcPts val="600"/>
              </a:spcBef>
              <a:spcAft>
                <a:spcPts val="0"/>
              </a:spcAft>
              <a:buClr>
                <a:schemeClr val="accent6"/>
              </a:buClr>
              <a:buSzPts val="2300"/>
              <a:buFont typeface="Exo 2"/>
              <a:buAutoNum type="arabicPeriod"/>
            </a:pPr>
            <a:r>
              <a:rPr lang="en" sz="2300">
                <a:solidFill>
                  <a:schemeClr val="accent6"/>
                </a:solidFill>
                <a:latin typeface="Exo 2"/>
                <a:ea typeface="Exo 2"/>
                <a:cs typeface="Exo 2"/>
                <a:sym typeface="Exo 2"/>
              </a:rPr>
              <a:t>We were able to generate accurate face masks for human objects from RGB channel images containing localized objects. </a:t>
            </a:r>
            <a:endParaRPr sz="2300">
              <a:solidFill>
                <a:schemeClr val="accent6"/>
              </a:solidFill>
              <a:latin typeface="Exo 2"/>
              <a:ea typeface="Exo 2"/>
              <a:cs typeface="Exo 2"/>
              <a:sym typeface="Exo 2"/>
            </a:endParaRPr>
          </a:p>
          <a:p>
            <a:pPr indent="0" lvl="0" marL="457200" marR="97155" rtl="0" algn="just">
              <a:lnSpc>
                <a:spcPct val="95000"/>
              </a:lnSpc>
              <a:spcBef>
                <a:spcPts val="600"/>
              </a:spcBef>
              <a:spcAft>
                <a:spcPts val="0"/>
              </a:spcAft>
              <a:buNone/>
            </a:pPr>
            <a:r>
              <a:t/>
            </a:r>
            <a:endParaRPr sz="2300">
              <a:solidFill>
                <a:schemeClr val="accent6"/>
              </a:solidFill>
              <a:latin typeface="Exo 2"/>
              <a:ea typeface="Exo 2"/>
              <a:cs typeface="Exo 2"/>
              <a:sym typeface="Exo 2"/>
            </a:endParaRPr>
          </a:p>
          <a:p>
            <a:pPr indent="-374650" lvl="0" marL="457200" marR="97155" rtl="0" algn="just">
              <a:lnSpc>
                <a:spcPct val="95000"/>
              </a:lnSpc>
              <a:spcBef>
                <a:spcPts val="600"/>
              </a:spcBef>
              <a:spcAft>
                <a:spcPts val="0"/>
              </a:spcAft>
              <a:buClr>
                <a:schemeClr val="accent6"/>
              </a:buClr>
              <a:buSzPts val="2300"/>
              <a:buFont typeface="Exo 2"/>
              <a:buAutoNum type="arabicPeriod"/>
            </a:pPr>
            <a:r>
              <a:rPr lang="en" sz="2300">
                <a:solidFill>
                  <a:schemeClr val="accent6"/>
                </a:solidFill>
                <a:latin typeface="Exo 2"/>
                <a:ea typeface="Exo 2"/>
                <a:cs typeface="Exo 2"/>
                <a:sym typeface="Exo 2"/>
              </a:rPr>
              <a:t>We demonstrated our results on a Multi-Human Parsing Dataset with mean pixel level accuracy.</a:t>
            </a:r>
            <a:endParaRPr sz="2300">
              <a:solidFill>
                <a:schemeClr val="accent6"/>
              </a:solidFill>
              <a:latin typeface="Exo 2"/>
              <a:ea typeface="Exo 2"/>
              <a:cs typeface="Exo 2"/>
              <a:sym typeface="Exo 2"/>
            </a:endParaRPr>
          </a:p>
          <a:p>
            <a:pPr indent="0" lvl="0" marL="457200" marR="97155" rtl="0" algn="just">
              <a:lnSpc>
                <a:spcPct val="95000"/>
              </a:lnSpc>
              <a:spcBef>
                <a:spcPts val="600"/>
              </a:spcBef>
              <a:spcAft>
                <a:spcPts val="0"/>
              </a:spcAft>
              <a:buNone/>
            </a:pPr>
            <a:r>
              <a:rPr lang="en" sz="2300">
                <a:solidFill>
                  <a:schemeClr val="accent6"/>
                </a:solidFill>
                <a:latin typeface="Exo 2"/>
                <a:ea typeface="Exo 2"/>
                <a:cs typeface="Exo 2"/>
                <a:sym typeface="Exo 2"/>
              </a:rPr>
              <a:t> </a:t>
            </a:r>
            <a:endParaRPr sz="2300">
              <a:solidFill>
                <a:schemeClr val="accent6"/>
              </a:solidFill>
              <a:latin typeface="Exo 2"/>
              <a:ea typeface="Exo 2"/>
              <a:cs typeface="Exo 2"/>
              <a:sym typeface="Exo 2"/>
            </a:endParaRPr>
          </a:p>
          <a:p>
            <a:pPr indent="-374650" lvl="0" marL="457200" marR="97155" rtl="0" algn="just">
              <a:lnSpc>
                <a:spcPct val="95000"/>
              </a:lnSpc>
              <a:spcBef>
                <a:spcPts val="600"/>
              </a:spcBef>
              <a:spcAft>
                <a:spcPts val="0"/>
              </a:spcAft>
              <a:buClr>
                <a:schemeClr val="accent6"/>
              </a:buClr>
              <a:buSzPts val="2300"/>
              <a:buFont typeface="Exo 2"/>
              <a:buAutoNum type="arabicPeriod"/>
            </a:pPr>
            <a:r>
              <a:rPr lang="en" sz="2300">
                <a:solidFill>
                  <a:schemeClr val="accent6"/>
                </a:solidFill>
                <a:latin typeface="Exo 2"/>
                <a:ea typeface="Exo 2"/>
                <a:cs typeface="Exo 2"/>
                <a:sym typeface="Exo 2"/>
              </a:rPr>
              <a:t>The problem of erroneous predictions has been solved and a proper bounding box has been drawn around the segmented region. </a:t>
            </a:r>
            <a:endParaRPr sz="2300">
              <a:solidFill>
                <a:schemeClr val="accent6"/>
              </a:solidFill>
              <a:latin typeface="Exo 2"/>
              <a:ea typeface="Exo 2"/>
              <a:cs typeface="Exo 2"/>
              <a:sym typeface="Exo 2"/>
            </a:endParaRPr>
          </a:p>
          <a:p>
            <a:pPr indent="0" lvl="0" marL="0" rtl="0" algn="ctr">
              <a:spcBef>
                <a:spcPts val="0"/>
              </a:spcBef>
              <a:spcAft>
                <a:spcPts val="0"/>
              </a:spcAft>
              <a:buNone/>
            </a:pPr>
            <a:r>
              <a:t/>
            </a:r>
            <a:endParaRPr sz="2200">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2638350" y="275299"/>
            <a:ext cx="3867300" cy="85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INTRODUCTION</a:t>
            </a:r>
            <a:endParaRPr sz="2800"/>
          </a:p>
        </p:txBody>
      </p:sp>
      <p:sp>
        <p:nvSpPr>
          <p:cNvPr id="141" name="Google Shape;141;p27"/>
          <p:cNvSpPr txBox="1"/>
          <p:nvPr>
            <p:ph idx="1" type="subTitle"/>
          </p:nvPr>
        </p:nvSpPr>
        <p:spPr>
          <a:xfrm>
            <a:off x="426175" y="1129100"/>
            <a:ext cx="8297100" cy="365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latin typeface="Roboto Mono"/>
                <a:ea typeface="Roboto Mono"/>
                <a:cs typeface="Roboto Mono"/>
                <a:sym typeface="Roboto Mono"/>
              </a:rPr>
              <a:t>The alarming COVID-19 pandemic is still affecting millions, making mandatory for mask regulation in all cities by the Government of India. Therefore, it is crucial to improve the recognition system to improve the performance of the existing facial recognition system immediately.</a:t>
            </a:r>
            <a:endParaRPr sz="1600">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600">
              <a:latin typeface="Roboto Mono"/>
              <a:ea typeface="Roboto Mono"/>
              <a:cs typeface="Roboto Mono"/>
              <a:sym typeface="Roboto Mono"/>
            </a:endParaRPr>
          </a:p>
          <a:p>
            <a:pPr indent="0" lvl="0" marL="0" rtl="0" algn="l">
              <a:lnSpc>
                <a:spcPct val="100000"/>
              </a:lnSpc>
              <a:spcBef>
                <a:spcPts val="0"/>
              </a:spcBef>
              <a:spcAft>
                <a:spcPts val="0"/>
              </a:spcAft>
              <a:buClr>
                <a:schemeClr val="accent6"/>
              </a:buClr>
              <a:buSzPts val="1100"/>
              <a:buFont typeface="Arial"/>
              <a:buNone/>
            </a:pPr>
            <a:r>
              <a:rPr lang="en" sz="1600">
                <a:latin typeface="Roboto Mono"/>
                <a:ea typeface="Roboto Mono"/>
                <a:cs typeface="Roboto Mono"/>
                <a:sym typeface="Roboto Mono"/>
              </a:rPr>
              <a:t>There are no publicly available masked face recognition datasets.To this end, this work proposes three types of masked face datasets, including </a:t>
            </a:r>
            <a:r>
              <a:rPr b="1" lang="en" sz="1600">
                <a:latin typeface="Roboto Mono"/>
                <a:ea typeface="Roboto Mono"/>
                <a:cs typeface="Roboto Mono"/>
                <a:sym typeface="Roboto Mono"/>
              </a:rPr>
              <a:t>Masked Face Detection</a:t>
            </a:r>
            <a:endParaRPr b="1" sz="1600">
              <a:latin typeface="Roboto Mono"/>
              <a:ea typeface="Roboto Mono"/>
              <a:cs typeface="Roboto Mono"/>
              <a:sym typeface="Roboto Mono"/>
            </a:endParaRPr>
          </a:p>
          <a:p>
            <a:pPr indent="0" lvl="0" marL="0" rtl="0" algn="l">
              <a:lnSpc>
                <a:spcPct val="100000"/>
              </a:lnSpc>
              <a:spcBef>
                <a:spcPts val="0"/>
              </a:spcBef>
              <a:spcAft>
                <a:spcPts val="0"/>
              </a:spcAft>
              <a:buSzPts val="1200"/>
              <a:buNone/>
            </a:pPr>
            <a:r>
              <a:rPr b="1" lang="en" sz="1600">
                <a:latin typeface="Roboto Mono"/>
                <a:ea typeface="Roboto Mono"/>
                <a:cs typeface="Roboto Mono"/>
                <a:sym typeface="Roboto Mono"/>
              </a:rPr>
              <a:t>Dataset (MFDD)</a:t>
            </a:r>
            <a:r>
              <a:rPr lang="en" sz="1600">
                <a:latin typeface="Roboto Mono"/>
                <a:ea typeface="Roboto Mono"/>
                <a:cs typeface="Roboto Mono"/>
                <a:sym typeface="Roboto Mono"/>
              </a:rPr>
              <a:t>, </a:t>
            </a:r>
            <a:r>
              <a:rPr b="1" lang="en" sz="1600">
                <a:latin typeface="Roboto Mono"/>
                <a:ea typeface="Roboto Mono"/>
                <a:cs typeface="Roboto Mono"/>
                <a:sym typeface="Roboto Mono"/>
              </a:rPr>
              <a:t>Real-world Masked Face Recognition Dataset</a:t>
            </a:r>
            <a:r>
              <a:rPr lang="en" sz="1600">
                <a:latin typeface="Roboto Mono"/>
                <a:ea typeface="Roboto Mono"/>
                <a:cs typeface="Roboto Mono"/>
                <a:sym typeface="Roboto Mono"/>
              </a:rPr>
              <a:t> </a:t>
            </a:r>
            <a:r>
              <a:rPr b="1" lang="en" sz="1600">
                <a:latin typeface="Roboto Mono"/>
                <a:ea typeface="Roboto Mono"/>
                <a:cs typeface="Roboto Mono"/>
                <a:sym typeface="Roboto Mono"/>
              </a:rPr>
              <a:t>(RMFRD)</a:t>
            </a:r>
            <a:r>
              <a:rPr lang="en" sz="1600">
                <a:latin typeface="Roboto Mono"/>
                <a:ea typeface="Roboto Mono"/>
                <a:cs typeface="Roboto Mono"/>
                <a:sym typeface="Roboto Mono"/>
              </a:rPr>
              <a:t> and </a:t>
            </a:r>
            <a:r>
              <a:rPr b="1" lang="en" sz="1600">
                <a:latin typeface="Roboto Mono"/>
                <a:ea typeface="Roboto Mono"/>
                <a:cs typeface="Roboto Mono"/>
                <a:sym typeface="Roboto Mono"/>
              </a:rPr>
              <a:t>Simulated Masked Face Recognition Dataset</a:t>
            </a:r>
            <a:r>
              <a:rPr lang="en" sz="1600">
                <a:latin typeface="Roboto Mono"/>
                <a:ea typeface="Roboto Mono"/>
                <a:cs typeface="Roboto Mono"/>
                <a:sym typeface="Roboto Mono"/>
              </a:rPr>
              <a:t> (</a:t>
            </a:r>
            <a:r>
              <a:rPr b="1" lang="en" sz="1600">
                <a:latin typeface="Roboto Mono"/>
                <a:ea typeface="Roboto Mono"/>
                <a:cs typeface="Roboto Mono"/>
                <a:sym typeface="Roboto Mono"/>
              </a:rPr>
              <a:t>SMFRD</a:t>
            </a:r>
            <a:r>
              <a:rPr lang="en"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600">
              <a:latin typeface="Roboto Mono"/>
              <a:ea typeface="Roboto Mono"/>
              <a:cs typeface="Roboto Mono"/>
              <a:sym typeface="Roboto Mono"/>
            </a:endParaRPr>
          </a:p>
          <a:p>
            <a:pPr indent="0" lvl="0" marL="0" rtl="0" algn="l">
              <a:lnSpc>
                <a:spcPct val="100000"/>
              </a:lnSpc>
              <a:spcBef>
                <a:spcPts val="0"/>
              </a:spcBef>
              <a:spcAft>
                <a:spcPts val="0"/>
              </a:spcAft>
              <a:buClr>
                <a:schemeClr val="accent6"/>
              </a:buClr>
              <a:buSzPts val="1100"/>
              <a:buFont typeface="Arial"/>
              <a:buNone/>
            </a:pPr>
            <a:r>
              <a:rPr lang="en" sz="1600">
                <a:latin typeface="Roboto Mono"/>
                <a:ea typeface="Roboto Mono"/>
                <a:cs typeface="Roboto Mono"/>
                <a:sym typeface="Roboto Mono"/>
              </a:rPr>
              <a:t>We’ll be using RMFRD because it is the world’s largest masked face dataset.</a:t>
            </a:r>
            <a:endParaRPr sz="1600">
              <a:latin typeface="Roboto Mono"/>
              <a:ea typeface="Roboto Mono"/>
              <a:cs typeface="Roboto Mono"/>
              <a:sym typeface="Roboto Mono"/>
            </a:endParaRPr>
          </a:p>
          <a:p>
            <a:pPr indent="0" lvl="0" marL="0" rtl="0" algn="l">
              <a:lnSpc>
                <a:spcPct val="100000"/>
              </a:lnSpc>
              <a:spcBef>
                <a:spcPts val="0"/>
              </a:spcBef>
              <a:spcAft>
                <a:spcPts val="0"/>
              </a:spcAft>
              <a:buSzPts val="1200"/>
              <a:buNone/>
            </a:pPr>
            <a:r>
              <a:t/>
            </a:r>
            <a:endParaRPr sz="1600">
              <a:latin typeface="Roboto Mono"/>
              <a:ea typeface="Roboto Mono"/>
              <a:cs typeface="Roboto Mono"/>
              <a:sym typeface="Roboto Mono"/>
            </a:endParaRPr>
          </a:p>
        </p:txBody>
      </p:sp>
      <p:cxnSp>
        <p:nvCxnSpPr>
          <p:cNvPr id="142" name="Google Shape;142;p27"/>
          <p:cNvCxnSpPr/>
          <p:nvPr/>
        </p:nvCxnSpPr>
        <p:spPr>
          <a:xfrm>
            <a:off x="4569600" y="275300"/>
            <a:ext cx="4574400" cy="0"/>
          </a:xfrm>
          <a:prstGeom prst="straightConnector1">
            <a:avLst/>
          </a:prstGeom>
          <a:noFill/>
          <a:ln cap="flat" cmpd="sng" w="9525">
            <a:solidFill>
              <a:schemeClr val="dk1"/>
            </a:solidFill>
            <a:prstDash val="solid"/>
            <a:round/>
            <a:headEnd len="sm" w="sm" type="none"/>
            <a:tailEnd len="sm" w="sm" type="none"/>
          </a:ln>
        </p:spPr>
      </p:cxnSp>
      <p:cxnSp>
        <p:nvCxnSpPr>
          <p:cNvPr id="143" name="Google Shape;143;p27"/>
          <p:cNvCxnSpPr/>
          <p:nvPr/>
        </p:nvCxnSpPr>
        <p:spPr>
          <a:xfrm>
            <a:off x="0" y="4939775"/>
            <a:ext cx="45744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ctrTitle"/>
          </p:nvPr>
        </p:nvSpPr>
        <p:spPr>
          <a:xfrm>
            <a:off x="2638350" y="-141550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screenshots</a:t>
            </a:r>
            <a:endParaRPr/>
          </a:p>
        </p:txBody>
      </p:sp>
      <p:pic>
        <p:nvPicPr>
          <p:cNvPr id="314" name="Google Shape;314;p45"/>
          <p:cNvPicPr preferRelativeResize="0"/>
          <p:nvPr/>
        </p:nvPicPr>
        <p:blipFill>
          <a:blip r:embed="rId3">
            <a:alphaModFix/>
          </a:blip>
          <a:stretch>
            <a:fillRect/>
          </a:stretch>
        </p:blipFill>
        <p:spPr>
          <a:xfrm>
            <a:off x="1682850" y="742948"/>
            <a:ext cx="5521578" cy="42001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ctrTitle"/>
          </p:nvPr>
        </p:nvSpPr>
        <p:spPr>
          <a:xfrm>
            <a:off x="2638350" y="-13670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screenshots</a:t>
            </a:r>
            <a:endParaRPr/>
          </a:p>
        </p:txBody>
      </p:sp>
      <p:pic>
        <p:nvPicPr>
          <p:cNvPr id="320" name="Google Shape;320;p46"/>
          <p:cNvPicPr preferRelativeResize="0"/>
          <p:nvPr/>
        </p:nvPicPr>
        <p:blipFill>
          <a:blip r:embed="rId3">
            <a:alphaModFix/>
          </a:blip>
          <a:stretch>
            <a:fillRect/>
          </a:stretch>
        </p:blipFill>
        <p:spPr>
          <a:xfrm>
            <a:off x="656100" y="820098"/>
            <a:ext cx="7740718" cy="41516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ctrTitle"/>
          </p:nvPr>
        </p:nvSpPr>
        <p:spPr>
          <a:xfrm>
            <a:off x="2638350" y="-13767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screenshots</a:t>
            </a:r>
            <a:endParaRPr/>
          </a:p>
        </p:txBody>
      </p:sp>
      <p:pic>
        <p:nvPicPr>
          <p:cNvPr id="326" name="Google Shape;326;p47"/>
          <p:cNvPicPr preferRelativeResize="0"/>
          <p:nvPr/>
        </p:nvPicPr>
        <p:blipFill>
          <a:blip r:embed="rId3">
            <a:alphaModFix/>
          </a:blip>
          <a:stretch>
            <a:fillRect/>
          </a:stretch>
        </p:blipFill>
        <p:spPr>
          <a:xfrm>
            <a:off x="966050" y="849148"/>
            <a:ext cx="7092706" cy="4161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ctrTitle"/>
          </p:nvPr>
        </p:nvSpPr>
        <p:spPr>
          <a:xfrm>
            <a:off x="2638350" y="-14639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screenshots</a:t>
            </a:r>
            <a:endParaRPr/>
          </a:p>
        </p:txBody>
      </p:sp>
      <p:pic>
        <p:nvPicPr>
          <p:cNvPr id="332" name="Google Shape;332;p48"/>
          <p:cNvPicPr preferRelativeResize="0"/>
          <p:nvPr/>
        </p:nvPicPr>
        <p:blipFill>
          <a:blip r:embed="rId3">
            <a:alphaModFix/>
          </a:blip>
          <a:stretch>
            <a:fillRect/>
          </a:stretch>
        </p:blipFill>
        <p:spPr>
          <a:xfrm>
            <a:off x="849825" y="742948"/>
            <a:ext cx="7345924" cy="42485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ctrTitle"/>
          </p:nvPr>
        </p:nvSpPr>
        <p:spPr>
          <a:xfrm>
            <a:off x="2638350" y="-13767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a:t>screenshots</a:t>
            </a:r>
            <a:endParaRPr/>
          </a:p>
        </p:txBody>
      </p:sp>
      <p:pic>
        <p:nvPicPr>
          <p:cNvPr id="338" name="Google Shape;338;p49"/>
          <p:cNvPicPr preferRelativeResize="0"/>
          <p:nvPr/>
        </p:nvPicPr>
        <p:blipFill>
          <a:blip r:embed="rId3">
            <a:alphaModFix/>
          </a:blip>
          <a:stretch>
            <a:fillRect/>
          </a:stretch>
        </p:blipFill>
        <p:spPr>
          <a:xfrm>
            <a:off x="704525" y="829773"/>
            <a:ext cx="7400916" cy="41613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type="ctrTitle"/>
          </p:nvPr>
        </p:nvSpPr>
        <p:spPr>
          <a:xfrm>
            <a:off x="2638350" y="-13111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44" name="Google Shape;344;p50"/>
          <p:cNvSpPr txBox="1"/>
          <p:nvPr>
            <p:ph idx="1" type="subTitle"/>
          </p:nvPr>
        </p:nvSpPr>
        <p:spPr>
          <a:xfrm>
            <a:off x="557300" y="854175"/>
            <a:ext cx="7962300" cy="1784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accent6"/>
              </a:buClr>
              <a:buSzPts val="1100"/>
              <a:buFont typeface="Arial"/>
              <a:buNone/>
            </a:pPr>
            <a:r>
              <a:rPr lang="en" sz="1800">
                <a:solidFill>
                  <a:schemeClr val="accent6"/>
                </a:solidFill>
                <a:latin typeface="Exo 2"/>
                <a:ea typeface="Exo 2"/>
                <a:cs typeface="Exo 2"/>
                <a:sym typeface="Exo 2"/>
              </a:rPr>
              <a:t>The project works successfully for its intended purpose. However, there are a number of aspects we plan to work on shortly:</a:t>
            </a:r>
            <a:endParaRPr sz="1800">
              <a:solidFill>
                <a:schemeClr val="accent6"/>
              </a:solidFill>
              <a:latin typeface="Exo 2"/>
              <a:ea typeface="Exo 2"/>
              <a:cs typeface="Exo 2"/>
              <a:sym typeface="Exo 2"/>
            </a:endParaRPr>
          </a:p>
          <a:p>
            <a:pPr indent="0" lvl="0" marL="0" rtl="0" algn="just">
              <a:lnSpc>
                <a:spcPct val="115000"/>
              </a:lnSpc>
              <a:spcBef>
                <a:spcPts val="0"/>
              </a:spcBef>
              <a:spcAft>
                <a:spcPts val="0"/>
              </a:spcAft>
              <a:buClr>
                <a:schemeClr val="accent6"/>
              </a:buClr>
              <a:buSzPts val="1100"/>
              <a:buFont typeface="Arial"/>
              <a:buNone/>
            </a:pPr>
            <a:r>
              <a:rPr lang="en" sz="1800">
                <a:solidFill>
                  <a:schemeClr val="accent6"/>
                </a:solidFill>
                <a:latin typeface="Exo 2"/>
                <a:ea typeface="Exo 2"/>
                <a:cs typeface="Exo 2"/>
                <a:sym typeface="Exo 2"/>
              </a:rPr>
              <a:t>∙Currently, the model gives 5 FPS inference speed on a CPU. In the future, we plan to</a:t>
            </a:r>
            <a:endParaRPr sz="1800">
              <a:solidFill>
                <a:schemeClr val="accent6"/>
              </a:solidFill>
              <a:latin typeface="Exo 2"/>
              <a:ea typeface="Exo 2"/>
              <a:cs typeface="Exo 2"/>
              <a:sym typeface="Exo 2"/>
            </a:endParaRPr>
          </a:p>
          <a:p>
            <a:pPr indent="0" lvl="0" marL="0" rtl="0" algn="just">
              <a:lnSpc>
                <a:spcPct val="115000"/>
              </a:lnSpc>
              <a:spcBef>
                <a:spcPts val="0"/>
              </a:spcBef>
              <a:spcAft>
                <a:spcPts val="0"/>
              </a:spcAft>
              <a:buClr>
                <a:schemeClr val="accent6"/>
              </a:buClr>
              <a:buSzPts val="1100"/>
              <a:buFont typeface="Arial"/>
              <a:buNone/>
            </a:pPr>
            <a:r>
              <a:rPr lang="en" sz="1800">
                <a:solidFill>
                  <a:schemeClr val="accent6"/>
                </a:solidFill>
                <a:latin typeface="Exo 2"/>
                <a:ea typeface="Exo 2"/>
                <a:cs typeface="Exo 2"/>
                <a:sym typeface="Exo 2"/>
              </a:rPr>
              <a:t>improve this up to 15 FPS, making our solution deployable for CCTV cameras,</a:t>
            </a:r>
            <a:endParaRPr sz="1800">
              <a:solidFill>
                <a:schemeClr val="accent6"/>
              </a:solidFill>
              <a:latin typeface="Exo 2"/>
              <a:ea typeface="Exo 2"/>
              <a:cs typeface="Exo 2"/>
              <a:sym typeface="Exo 2"/>
            </a:endParaRPr>
          </a:p>
          <a:p>
            <a:pPr indent="0" lvl="0" marL="0" rtl="0" algn="just">
              <a:lnSpc>
                <a:spcPct val="115000"/>
              </a:lnSpc>
              <a:spcBef>
                <a:spcPts val="0"/>
              </a:spcBef>
              <a:spcAft>
                <a:spcPts val="0"/>
              </a:spcAft>
              <a:buClr>
                <a:schemeClr val="accent6"/>
              </a:buClr>
              <a:buSzPts val="1100"/>
              <a:buFont typeface="Arial"/>
              <a:buNone/>
            </a:pPr>
            <a:r>
              <a:rPr lang="en" sz="1800">
                <a:solidFill>
                  <a:schemeClr val="accent6"/>
                </a:solidFill>
                <a:latin typeface="Exo 2"/>
                <a:ea typeface="Exo 2"/>
                <a:cs typeface="Exo 2"/>
                <a:sym typeface="Exo 2"/>
              </a:rPr>
              <a:t>without the need of a GPU. The use of Machine Learning in the field of mobile deployment is rising rapidly. Hence, we plan to port our models to their respective TensorFlow Lite versions. Our architecture can be made compatible with TensorFlow RunTime (TFRT), which will increase the inference performance on edge devices and make our models efficient on multithreading CPUs</a:t>
            </a:r>
            <a:endParaRPr sz="1700">
              <a:latin typeface="Exo 2"/>
              <a:ea typeface="Exo 2"/>
              <a:cs typeface="Exo 2"/>
              <a:sym typeface="Exo 2"/>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ctrTitle"/>
          </p:nvPr>
        </p:nvSpPr>
        <p:spPr>
          <a:xfrm>
            <a:off x="2638350" y="-13767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50" name="Google Shape;350;p51"/>
          <p:cNvSpPr txBox="1"/>
          <p:nvPr>
            <p:ph idx="1" type="subTitle"/>
          </p:nvPr>
        </p:nvSpPr>
        <p:spPr>
          <a:xfrm>
            <a:off x="599400" y="753550"/>
            <a:ext cx="8620800" cy="2886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1. P. Viola and M. J. Jones, “Robust real-time face detection,” Int. J. Comput. Vision,</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vol. 57, no. 2, pp. 137–154, May 2014.</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2.P. Viola and M. Jones, “Rapid object detection using a boosted cascade of simple</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features,” in Proceedings of the 2001 IEEE Computer Society Conference on</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Computer Vision and Pattern Recognition. CVPR 2001, vol. 1, Dec 2016, pp. I–I.</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3. J. Li, J. Zhao, Y. Wei, C. Lang, Y. Li, and J. Feng, “Towards real world human</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parsing: Multiple-human parsing in the wild,” CoRR, vol. abs/1705.07206.</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4. A. Krizhevsky, I. Sutskever, and G. E. Hinton, “Imagenet classification with deep</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convolutional neural networks,” in Advances in Neural Information Processing</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Systems 25, F. Pereira, C. J. C. Burges, L. Bottou, and K. Q. Weinberger, Eds. Curran</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Associates, Inc., 2016, pp. 1097–1105.</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5. K. Simonyan and A. Zisserman, “Very deep convolutional networks for large-scale</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image recognition,” CoRR, vol. abs/1409.1556, 2017.</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6. C. Szegedy, W. Liu, Y. Jia, P. Sermanet, S. Reed, D. Anguelov, D. Erhan, V.</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Vanhoucke, and A. Rabinovich, “Going deeper with convolutions,” 2015.</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7. K. He, X. Zhang, S. Ren, and J. Sun, “Deep residual learning for image</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recognition,” 2016 IEEE Conference on Computer Vision and Pattern Recognition</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(CVPR), pp. 770–778, 2016. [10] K. Li, G. Ding, and H. Wang, “L-fcn: A lightweight</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fully convolutional network for biomedical semantic segmentation,” in 2018 IEEE</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None/>
            </a:pPr>
            <a:r>
              <a:rPr lang="en">
                <a:solidFill>
                  <a:schemeClr val="accent6"/>
                </a:solidFill>
                <a:latin typeface="Exo 2"/>
                <a:ea typeface="Exo 2"/>
                <a:cs typeface="Exo 2"/>
                <a:sym typeface="Exo 2"/>
              </a:rPr>
              <a:t>International Conference on Bioinformatics and Biomedicine (BIBM), Dec 2018, pp.</a:t>
            </a:r>
            <a:endParaRPr>
              <a:solidFill>
                <a:schemeClr val="accent6"/>
              </a:solidFill>
              <a:latin typeface="Exo 2"/>
              <a:ea typeface="Exo 2"/>
              <a:cs typeface="Exo 2"/>
              <a:sym typeface="Exo 2"/>
            </a:endParaRPr>
          </a:p>
          <a:p>
            <a:pPr indent="0" lvl="0" marL="0" rtl="0" algn="just">
              <a:lnSpc>
                <a:spcPct val="115000"/>
              </a:lnSpc>
              <a:spcBef>
                <a:spcPts val="0"/>
              </a:spcBef>
              <a:spcAft>
                <a:spcPts val="0"/>
              </a:spcAft>
              <a:buClr>
                <a:schemeClr val="accent6"/>
              </a:buClr>
              <a:buSzPts val="1100"/>
              <a:buFont typeface="Arial"/>
              <a:buNone/>
            </a:pPr>
            <a:r>
              <a:rPr lang="en">
                <a:solidFill>
                  <a:schemeClr val="accent6"/>
                </a:solidFill>
                <a:latin typeface="Exo 2"/>
                <a:ea typeface="Exo 2"/>
                <a:cs typeface="Exo 2"/>
                <a:sym typeface="Exo 2"/>
              </a:rPr>
              <a:t>2363–2367.</a:t>
            </a:r>
            <a:endParaRPr sz="1000">
              <a:latin typeface="Exo 2 Regular"/>
              <a:ea typeface="Exo 2 Regular"/>
              <a:cs typeface="Exo 2 Regular"/>
              <a:sym typeface="Exo 2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ctrTitle"/>
          </p:nvPr>
        </p:nvSpPr>
        <p:spPr>
          <a:xfrm>
            <a:off x="2638350" y="-10844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LITERATURE SURVEY</a:t>
            </a:r>
            <a:endParaRPr/>
          </a:p>
        </p:txBody>
      </p:sp>
      <p:sp>
        <p:nvSpPr>
          <p:cNvPr id="149" name="Google Shape;149;p28"/>
          <p:cNvSpPr txBox="1"/>
          <p:nvPr>
            <p:ph idx="1" type="subTitle"/>
          </p:nvPr>
        </p:nvSpPr>
        <p:spPr>
          <a:xfrm>
            <a:off x="494000" y="1016200"/>
            <a:ext cx="8156100" cy="369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accent6"/>
              </a:buClr>
              <a:buSzPts val="1100"/>
              <a:buFont typeface="Arial"/>
              <a:buNone/>
            </a:pPr>
            <a:r>
              <a:rPr lang="en" sz="1500">
                <a:latin typeface="Exo 2 Regular"/>
                <a:ea typeface="Exo 2 Regular"/>
                <a:cs typeface="Exo 2 Regular"/>
                <a:sym typeface="Exo 2 Regular"/>
              </a:rPr>
              <a:t>On December 31st 2019, China notified the outbreak to the World Health Organization </a:t>
            </a:r>
            <a:endParaRPr sz="1500">
              <a:latin typeface="Exo 2 Regular"/>
              <a:ea typeface="Exo 2 Regular"/>
              <a:cs typeface="Exo 2 Regular"/>
              <a:sym typeface="Exo 2 Regular"/>
            </a:endParaRPr>
          </a:p>
          <a:p>
            <a:pPr indent="0" lvl="0" marL="0" rtl="0" algn="just">
              <a:spcBef>
                <a:spcPts val="0"/>
              </a:spcBef>
              <a:spcAft>
                <a:spcPts val="0"/>
              </a:spcAft>
              <a:buClr>
                <a:schemeClr val="accent6"/>
              </a:buClr>
              <a:buSzPts val="1100"/>
              <a:buFont typeface="Arial"/>
              <a:buNone/>
            </a:pPr>
            <a:r>
              <a:rPr lang="en" sz="1500">
                <a:latin typeface="Exo 2 Regular"/>
                <a:ea typeface="Exo 2 Regular"/>
                <a:cs typeface="Exo 2 Regular"/>
                <a:sym typeface="Exo 2 Regular"/>
              </a:rPr>
              <a:t>and on 1st January the Huanan seafood market was closed. On 7th January the virus was</a:t>
            </a:r>
            <a:endParaRPr sz="1500">
              <a:latin typeface="Exo 2 Regular"/>
              <a:ea typeface="Exo 2 Regular"/>
              <a:cs typeface="Exo 2 Regular"/>
              <a:sym typeface="Exo 2 Regular"/>
            </a:endParaRPr>
          </a:p>
          <a:p>
            <a:pPr indent="0" lvl="0" marL="0" rtl="0" algn="just">
              <a:spcBef>
                <a:spcPts val="0"/>
              </a:spcBef>
              <a:spcAft>
                <a:spcPts val="0"/>
              </a:spcAft>
              <a:buClr>
                <a:schemeClr val="accent6"/>
              </a:buClr>
              <a:buSzPts val="1100"/>
              <a:buFont typeface="Arial"/>
              <a:buNone/>
            </a:pPr>
            <a:r>
              <a:rPr lang="en" sz="1500">
                <a:latin typeface="Exo 2 Regular"/>
                <a:ea typeface="Exo 2 Regular"/>
                <a:cs typeface="Exo 2 Regular"/>
                <a:sym typeface="Exo 2 Regular"/>
              </a:rPr>
              <a:t>identified as a coronavirus that had &gt;95% homology with the bat coronavirus and &gt; 70% </a:t>
            </a:r>
            <a:endParaRPr sz="1500">
              <a:latin typeface="Exo 2 Regular"/>
              <a:ea typeface="Exo 2 Regular"/>
              <a:cs typeface="Exo 2 Regular"/>
              <a:sym typeface="Exo 2 Regular"/>
            </a:endParaRPr>
          </a:p>
          <a:p>
            <a:pPr indent="0" lvl="0" marL="0" rtl="0" algn="just">
              <a:spcBef>
                <a:spcPts val="0"/>
              </a:spcBef>
              <a:spcAft>
                <a:spcPts val="0"/>
              </a:spcAft>
              <a:buClr>
                <a:schemeClr val="accent6"/>
              </a:buClr>
              <a:buSzPts val="1100"/>
              <a:buFont typeface="Arial"/>
              <a:buNone/>
            </a:pPr>
            <a:r>
              <a:rPr lang="en" sz="1500">
                <a:latin typeface="Exo 2 Regular"/>
                <a:ea typeface="Exo 2 Regular"/>
                <a:cs typeface="Exo 2 Regular"/>
                <a:sym typeface="Exo 2 Regular"/>
              </a:rPr>
              <a:t>similarity with the SARS CoV. Environmental samples from the Huanan seafood market also </a:t>
            </a:r>
            <a:endParaRPr sz="1500">
              <a:latin typeface="Exo 2 Regular"/>
              <a:ea typeface="Exo 2 Regular"/>
              <a:cs typeface="Exo 2 Regular"/>
              <a:sym typeface="Exo 2 Regular"/>
            </a:endParaRPr>
          </a:p>
          <a:p>
            <a:pPr indent="0" lvl="0" marL="0" rtl="0" algn="just">
              <a:spcBef>
                <a:spcPts val="0"/>
              </a:spcBef>
              <a:spcAft>
                <a:spcPts val="0"/>
              </a:spcAft>
              <a:buClr>
                <a:schemeClr val="accent6"/>
              </a:buClr>
              <a:buSzPts val="1100"/>
              <a:buFont typeface="Arial"/>
              <a:buNone/>
            </a:pPr>
            <a:r>
              <a:rPr lang="en" sz="1500">
                <a:latin typeface="Exo 2 Regular"/>
                <a:ea typeface="Exo 2 Regular"/>
                <a:cs typeface="Exo 2 Regular"/>
                <a:sym typeface="Exo 2 Regular"/>
              </a:rPr>
              <a:t>tested positive, signifying that the virus originated from there, . The number of cases</a:t>
            </a:r>
            <a:endParaRPr sz="1500">
              <a:latin typeface="Exo 2 Regular"/>
              <a:ea typeface="Exo 2 Regular"/>
              <a:cs typeface="Exo 2 Regular"/>
              <a:sym typeface="Exo 2 Regular"/>
            </a:endParaRPr>
          </a:p>
          <a:p>
            <a:pPr indent="0" lvl="0" marL="0" rtl="0" algn="just">
              <a:spcBef>
                <a:spcPts val="0"/>
              </a:spcBef>
              <a:spcAft>
                <a:spcPts val="0"/>
              </a:spcAft>
              <a:buNone/>
            </a:pPr>
            <a:r>
              <a:rPr lang="en" sz="1500">
                <a:latin typeface="Exo 2 Regular"/>
                <a:ea typeface="Exo 2 Regular"/>
                <a:cs typeface="Exo 2 Regular"/>
                <a:sym typeface="Exo 2 Regular"/>
              </a:rPr>
              <a:t>started increasing exponentially, some of which did not have exposure to the live animal market</a:t>
            </a:r>
            <a:r>
              <a:rPr lang="en" sz="1500">
                <a:latin typeface="Exo 2 Regular"/>
                <a:ea typeface="Exo 2 Regular"/>
                <a:cs typeface="Exo 2 Regular"/>
                <a:sym typeface="Exo 2 Regular"/>
              </a:rPr>
              <a:t>,</a:t>
            </a:r>
            <a:r>
              <a:rPr lang="en" sz="1500">
                <a:latin typeface="Exo 2 Regular"/>
                <a:ea typeface="Exo 2 Regular"/>
                <a:cs typeface="Exo 2 Regular"/>
                <a:sym typeface="Exo 2 Regular"/>
              </a:rPr>
              <a:t> suggestive of the fact that human-to-human transmission was occurring.</a:t>
            </a:r>
            <a:endParaRPr sz="1500">
              <a:latin typeface="Exo 2 Regular"/>
              <a:ea typeface="Exo 2 Regular"/>
              <a:cs typeface="Exo 2 Regular"/>
              <a:sym typeface="Exo 2 Regular"/>
            </a:endParaRPr>
          </a:p>
          <a:p>
            <a:pPr indent="0" lvl="0" marL="0" rtl="0" algn="just">
              <a:spcBef>
                <a:spcPts val="0"/>
              </a:spcBef>
              <a:spcAft>
                <a:spcPts val="0"/>
              </a:spcAft>
              <a:buNone/>
            </a:pPr>
            <a:r>
              <a:t/>
            </a:r>
            <a:endParaRPr sz="1500">
              <a:latin typeface="Exo 2 Regular"/>
              <a:ea typeface="Exo 2 Regular"/>
              <a:cs typeface="Exo 2 Regular"/>
              <a:sym typeface="Exo 2 Regular"/>
            </a:endParaRPr>
          </a:p>
          <a:p>
            <a:pPr indent="0" lvl="0" marL="0" rtl="0" algn="just">
              <a:spcBef>
                <a:spcPts val="0"/>
              </a:spcBef>
              <a:spcAft>
                <a:spcPts val="0"/>
              </a:spcAft>
              <a:buNone/>
            </a:pPr>
            <a:r>
              <a:rPr lang="en" sz="1500">
                <a:latin typeface="Exo 2 Regular"/>
                <a:ea typeface="Exo 2 Regular"/>
                <a:cs typeface="Exo 2 Regular"/>
                <a:sym typeface="Exo 2 Regular"/>
              </a:rPr>
              <a:t>The first fatal case was reported on 11th Jan 2020. The massive migration of Chinese during</a:t>
            </a:r>
            <a:endParaRPr sz="1500">
              <a:latin typeface="Exo 2 Regular"/>
              <a:ea typeface="Exo 2 Regular"/>
              <a:cs typeface="Exo 2 Regular"/>
              <a:sym typeface="Exo 2 Regular"/>
            </a:endParaRPr>
          </a:p>
          <a:p>
            <a:pPr indent="0" lvl="0" marL="0" rtl="0" algn="just">
              <a:spcBef>
                <a:spcPts val="0"/>
              </a:spcBef>
              <a:spcAft>
                <a:spcPts val="0"/>
              </a:spcAft>
              <a:buNone/>
            </a:pPr>
            <a:r>
              <a:rPr lang="en" sz="1500">
                <a:latin typeface="Exo 2 Regular"/>
                <a:ea typeface="Exo 2 Regular"/>
                <a:cs typeface="Exo 2 Regular"/>
                <a:sym typeface="Exo 2 Regular"/>
              </a:rPr>
              <a:t>the Chinese New Year fuelled the epidemic. Cases in other provinces of China, other countries </a:t>
            </a:r>
            <a:endParaRPr sz="1500">
              <a:latin typeface="Exo 2 Regular"/>
              <a:ea typeface="Exo 2 Regular"/>
              <a:cs typeface="Exo 2 Regular"/>
              <a:sym typeface="Exo 2 Regular"/>
            </a:endParaRPr>
          </a:p>
          <a:p>
            <a:pPr indent="0" lvl="0" marL="0" rtl="0" algn="just">
              <a:spcBef>
                <a:spcPts val="0"/>
              </a:spcBef>
              <a:spcAft>
                <a:spcPts val="0"/>
              </a:spcAft>
              <a:buNone/>
            </a:pPr>
            <a:r>
              <a:rPr lang="en" sz="1500">
                <a:latin typeface="Exo 2 Regular"/>
                <a:ea typeface="Exo 2 Regular"/>
                <a:cs typeface="Exo 2 Regular"/>
                <a:sym typeface="Exo 2 Regular"/>
              </a:rPr>
              <a:t>(Thailand, Japan and South Korea in quick succession) were reported in people who were returning from Wuhan.</a:t>
            </a:r>
            <a:endParaRPr sz="1500">
              <a:latin typeface="Exo 2 Regular"/>
              <a:ea typeface="Exo 2 Regular"/>
              <a:cs typeface="Exo 2 Regular"/>
              <a:sym typeface="Exo 2 Regular"/>
            </a:endParaRPr>
          </a:p>
          <a:p>
            <a:pPr indent="0" lvl="0" marL="0" rtl="0" algn="just">
              <a:spcBef>
                <a:spcPts val="0"/>
              </a:spcBef>
              <a:spcAft>
                <a:spcPts val="0"/>
              </a:spcAft>
              <a:buNone/>
            </a:pPr>
            <a:r>
              <a:t/>
            </a:r>
            <a:endParaRPr sz="1500">
              <a:latin typeface="Exo 2 Regular"/>
              <a:ea typeface="Exo 2 Regular"/>
              <a:cs typeface="Exo 2 Regular"/>
              <a:sym typeface="Exo 2 Regular"/>
            </a:endParaRPr>
          </a:p>
          <a:p>
            <a:pPr indent="0" lvl="0" marL="0" rtl="0" algn="just">
              <a:spcBef>
                <a:spcPts val="0"/>
              </a:spcBef>
              <a:spcAft>
                <a:spcPts val="0"/>
              </a:spcAft>
              <a:buNone/>
            </a:pPr>
            <a:r>
              <a:t/>
            </a:r>
            <a:endParaRPr sz="1500">
              <a:latin typeface="Exo 2 Regular"/>
              <a:ea typeface="Exo 2 Regular"/>
              <a:cs typeface="Exo 2 Regular"/>
              <a:sym typeface="Exo 2 Regular"/>
            </a:endParaRPr>
          </a:p>
          <a:p>
            <a:pPr indent="0" lvl="0" marL="0" rtl="0" algn="just">
              <a:spcBef>
                <a:spcPts val="0"/>
              </a:spcBef>
              <a:spcAft>
                <a:spcPts val="0"/>
              </a:spcAft>
              <a:buNone/>
            </a:pPr>
            <a:r>
              <a:t/>
            </a:r>
            <a:endParaRPr sz="1500">
              <a:latin typeface="Exo 2 Regular"/>
              <a:ea typeface="Exo 2 Regular"/>
              <a:cs typeface="Exo 2 Regular"/>
              <a:sym typeface="Exo 2 Regular"/>
            </a:endParaRPr>
          </a:p>
          <a:p>
            <a:pPr indent="0" lvl="0" marL="0" rtl="0" algn="just">
              <a:spcBef>
                <a:spcPts val="0"/>
              </a:spcBef>
              <a:spcAft>
                <a:spcPts val="0"/>
              </a:spcAft>
              <a:buClr>
                <a:schemeClr val="accent6"/>
              </a:buClr>
              <a:buSzPts val="1100"/>
              <a:buFont typeface="Arial"/>
              <a:buNone/>
            </a:pPr>
            <a:r>
              <a:t/>
            </a:r>
            <a:endParaRPr sz="1500">
              <a:latin typeface="Exo 2 Regular"/>
              <a:ea typeface="Exo 2 Regular"/>
              <a:cs typeface="Exo 2 Regular"/>
              <a:sym typeface="Exo 2 Regular"/>
            </a:endParaRPr>
          </a:p>
          <a:p>
            <a:pPr indent="0" lvl="0" marL="0" rtl="0" algn="ctr">
              <a:spcBef>
                <a:spcPts val="0"/>
              </a:spcBef>
              <a:spcAft>
                <a:spcPts val="0"/>
              </a:spcAft>
              <a:buNone/>
            </a:pPr>
            <a:r>
              <a:t/>
            </a:r>
            <a:endParaRPr sz="1500">
              <a:latin typeface="Exo 2 Regular"/>
              <a:ea typeface="Exo 2 Regular"/>
              <a:cs typeface="Exo 2 Regular"/>
              <a:sym typeface="Exo 2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ctrTitle"/>
          </p:nvPr>
        </p:nvSpPr>
        <p:spPr>
          <a:xfrm>
            <a:off x="2638350" y="-125732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 </a:t>
            </a:r>
            <a:endParaRPr/>
          </a:p>
        </p:txBody>
      </p:sp>
      <p:sp>
        <p:nvSpPr>
          <p:cNvPr id="155" name="Google Shape;155;p29"/>
          <p:cNvSpPr txBox="1"/>
          <p:nvPr>
            <p:ph idx="1" type="subTitle"/>
          </p:nvPr>
        </p:nvSpPr>
        <p:spPr>
          <a:xfrm>
            <a:off x="1000800" y="1321200"/>
            <a:ext cx="7142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Exo 2 Regular"/>
                <a:ea typeface="Exo 2 Regular"/>
                <a:cs typeface="Exo 2 Regular"/>
                <a:sym typeface="Exo 2 Regular"/>
              </a:rPr>
              <a:t>&gt; Increase the standards of safety to better reduce the spread of COVID</a:t>
            </a:r>
            <a:endParaRPr sz="2100">
              <a:latin typeface="Exo 2 Regular"/>
              <a:ea typeface="Exo 2 Regular"/>
              <a:cs typeface="Exo 2 Regular"/>
              <a:sym typeface="Exo 2 Regular"/>
            </a:endParaRPr>
          </a:p>
          <a:p>
            <a:pPr indent="0" lvl="0" marL="0" rtl="0" algn="l">
              <a:spcBef>
                <a:spcPts val="0"/>
              </a:spcBef>
              <a:spcAft>
                <a:spcPts val="0"/>
              </a:spcAft>
              <a:buNone/>
            </a:pPr>
            <a:r>
              <a:t/>
            </a:r>
            <a:endParaRPr sz="2100">
              <a:latin typeface="Exo 2 Regular"/>
              <a:ea typeface="Exo 2 Regular"/>
              <a:cs typeface="Exo 2 Regular"/>
              <a:sym typeface="Exo 2 Regular"/>
            </a:endParaRPr>
          </a:p>
          <a:p>
            <a:pPr indent="0" lvl="0" marL="0" rtl="0" algn="l">
              <a:spcBef>
                <a:spcPts val="0"/>
              </a:spcBef>
              <a:spcAft>
                <a:spcPts val="0"/>
              </a:spcAft>
              <a:buNone/>
            </a:pPr>
            <a:r>
              <a:rPr lang="en" sz="2100">
                <a:latin typeface="Exo 2 Regular"/>
                <a:ea typeface="Exo 2 Regular"/>
                <a:cs typeface="Exo 2 Regular"/>
                <a:sym typeface="Exo 2 Regular"/>
              </a:rPr>
              <a:t>&gt;Take preventive measures by staffing security based face-detection equipment to caution users that they’ll face action if they don’t wear a mask</a:t>
            </a:r>
            <a:endParaRPr sz="2100">
              <a:latin typeface="Exo 2 Regular"/>
              <a:ea typeface="Exo 2 Regular"/>
              <a:cs typeface="Exo 2 Regular"/>
              <a:sym typeface="Exo 2 Regular"/>
            </a:endParaRPr>
          </a:p>
          <a:p>
            <a:pPr indent="0" lvl="0" marL="0" rtl="0" algn="l">
              <a:spcBef>
                <a:spcPts val="0"/>
              </a:spcBef>
              <a:spcAft>
                <a:spcPts val="0"/>
              </a:spcAft>
              <a:buNone/>
            </a:pPr>
            <a:r>
              <a:t/>
            </a:r>
            <a:endParaRPr sz="2100">
              <a:latin typeface="Exo 2 Regular"/>
              <a:ea typeface="Exo 2 Regular"/>
              <a:cs typeface="Exo 2 Regular"/>
              <a:sym typeface="Exo 2 Regular"/>
            </a:endParaRPr>
          </a:p>
          <a:p>
            <a:pPr indent="0" lvl="0" marL="0" rtl="0" algn="l">
              <a:spcBef>
                <a:spcPts val="0"/>
              </a:spcBef>
              <a:spcAft>
                <a:spcPts val="0"/>
              </a:spcAft>
              <a:buNone/>
            </a:pPr>
            <a:r>
              <a:rPr lang="en" sz="2100">
                <a:latin typeface="Exo 2 Regular"/>
                <a:ea typeface="Exo 2 Regular"/>
                <a:cs typeface="Exo 2 Regular"/>
                <a:sym typeface="Exo 2 Regular"/>
              </a:rPr>
              <a:t>&gt;prepare for further waves </a:t>
            </a:r>
            <a:endParaRPr sz="2100">
              <a:latin typeface="Exo 2 Regular"/>
              <a:ea typeface="Exo 2 Regular"/>
              <a:cs typeface="Exo 2 Regular"/>
              <a:sym typeface="Exo 2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ctrTitle"/>
          </p:nvPr>
        </p:nvSpPr>
        <p:spPr>
          <a:xfrm>
            <a:off x="2638350" y="-1147502"/>
            <a:ext cx="3867300" cy="205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TECHNOLOGY STACK</a:t>
            </a:r>
            <a:endParaRPr/>
          </a:p>
        </p:txBody>
      </p:sp>
      <p:sp>
        <p:nvSpPr>
          <p:cNvPr id="161" name="Google Shape;161;p30"/>
          <p:cNvSpPr txBox="1"/>
          <p:nvPr>
            <p:ph idx="1" type="subTitle"/>
          </p:nvPr>
        </p:nvSpPr>
        <p:spPr>
          <a:xfrm>
            <a:off x="319025" y="1071575"/>
            <a:ext cx="8557200" cy="356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1100"/>
              <a:buFont typeface="Arial"/>
              <a:buNone/>
            </a:pPr>
            <a:r>
              <a:rPr b="1" lang="en" sz="1900">
                <a:latin typeface="Roboto Condensed"/>
                <a:ea typeface="Roboto Condensed"/>
                <a:cs typeface="Roboto Condensed"/>
                <a:sym typeface="Roboto Condensed"/>
              </a:rPr>
              <a:t>Existing System:</a:t>
            </a:r>
            <a:endParaRPr b="1" sz="1900">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accent6"/>
              </a:buClr>
              <a:buSzPts val="1100"/>
              <a:buFont typeface="Arial"/>
              <a:buNone/>
            </a:pPr>
            <a:r>
              <a:rPr lang="en" sz="1900"/>
              <a:t>• Support Vector Machine</a:t>
            </a:r>
            <a:endParaRPr sz="1900"/>
          </a:p>
          <a:p>
            <a:pPr indent="0" lvl="0" marL="0" rtl="0" algn="l">
              <a:lnSpc>
                <a:spcPct val="100000"/>
              </a:lnSpc>
              <a:spcBef>
                <a:spcPts val="0"/>
              </a:spcBef>
              <a:spcAft>
                <a:spcPts val="0"/>
              </a:spcAft>
              <a:buSzPts val="1200"/>
              <a:buNone/>
            </a:pPr>
            <a:r>
              <a:rPr lang="en" sz="1900"/>
              <a:t>• Discrete Wavelet Transform</a:t>
            </a:r>
            <a:endParaRPr sz="1900"/>
          </a:p>
          <a:p>
            <a:pPr indent="0" lvl="0" marL="0" rtl="0" algn="l">
              <a:lnSpc>
                <a:spcPct val="100000"/>
              </a:lnSpc>
              <a:spcBef>
                <a:spcPts val="0"/>
              </a:spcBef>
              <a:spcAft>
                <a:spcPts val="0"/>
              </a:spcAft>
              <a:buSzPts val="1200"/>
              <a:buNone/>
            </a:pPr>
            <a:r>
              <a:t/>
            </a:r>
            <a:endParaRPr sz="1900"/>
          </a:p>
          <a:p>
            <a:pPr indent="0" lvl="0" marL="0" rtl="0" algn="l">
              <a:lnSpc>
                <a:spcPct val="100000"/>
              </a:lnSpc>
              <a:spcBef>
                <a:spcPts val="0"/>
              </a:spcBef>
              <a:spcAft>
                <a:spcPts val="0"/>
              </a:spcAft>
              <a:buSzPts val="1200"/>
              <a:buNone/>
            </a:pPr>
            <a:r>
              <a:rPr b="1" lang="en" sz="1900">
                <a:latin typeface="Roboto Condensed"/>
                <a:ea typeface="Roboto Condensed"/>
                <a:cs typeface="Roboto Condensed"/>
                <a:sym typeface="Roboto Condensed"/>
              </a:rPr>
              <a:t>Proposed System:</a:t>
            </a:r>
            <a:endParaRPr b="1" sz="1900">
              <a:latin typeface="Roboto Condensed"/>
              <a:ea typeface="Roboto Condensed"/>
              <a:cs typeface="Roboto Condensed"/>
              <a:sym typeface="Roboto Condensed"/>
            </a:endParaRPr>
          </a:p>
          <a:p>
            <a:pPr indent="0" lvl="0" marL="0" rtl="0" algn="l">
              <a:lnSpc>
                <a:spcPct val="100000"/>
              </a:lnSpc>
              <a:spcBef>
                <a:spcPts val="0"/>
              </a:spcBef>
              <a:spcAft>
                <a:spcPts val="0"/>
              </a:spcAft>
              <a:buSzPts val="1200"/>
              <a:buNone/>
            </a:pPr>
            <a:r>
              <a:rPr lang="en" sz="1900"/>
              <a:t>• Convolution Neural Network(CNN)</a:t>
            </a:r>
            <a:endParaRPr sz="1900"/>
          </a:p>
          <a:p>
            <a:pPr indent="0" lvl="0" marL="0" rtl="0" algn="l">
              <a:lnSpc>
                <a:spcPct val="100000"/>
              </a:lnSpc>
              <a:spcBef>
                <a:spcPts val="0"/>
              </a:spcBef>
              <a:spcAft>
                <a:spcPts val="0"/>
              </a:spcAft>
              <a:buSzPts val="1200"/>
              <a:buNone/>
            </a:pPr>
            <a:r>
              <a:rPr lang="en" sz="1900"/>
              <a:t>• Caffe Models</a:t>
            </a:r>
            <a:endParaRPr sz="1900"/>
          </a:p>
          <a:p>
            <a:pPr indent="0" lvl="0" marL="0" rtl="0" algn="l">
              <a:lnSpc>
                <a:spcPct val="100000"/>
              </a:lnSpc>
              <a:spcBef>
                <a:spcPts val="0"/>
              </a:spcBef>
              <a:spcAft>
                <a:spcPts val="0"/>
              </a:spcAft>
              <a:buSzPts val="1200"/>
              <a:buNone/>
            </a:pPr>
            <a:r>
              <a:t/>
            </a:r>
            <a:endParaRPr sz="1900"/>
          </a:p>
          <a:p>
            <a:pPr indent="0" lvl="0" marL="0" rtl="0" algn="l">
              <a:lnSpc>
                <a:spcPct val="100000"/>
              </a:lnSpc>
              <a:spcBef>
                <a:spcPts val="0"/>
              </a:spcBef>
              <a:spcAft>
                <a:spcPts val="0"/>
              </a:spcAft>
              <a:buSzPts val="1200"/>
              <a:buNone/>
            </a:pPr>
            <a:r>
              <a:rPr b="1" lang="en" sz="1900">
                <a:latin typeface="Roboto Condensed"/>
                <a:ea typeface="Roboto Condensed"/>
                <a:cs typeface="Roboto Condensed"/>
                <a:sym typeface="Roboto Condensed"/>
              </a:rPr>
              <a:t>Software Required:</a:t>
            </a:r>
            <a:endParaRPr b="1" sz="1900">
              <a:latin typeface="Roboto Condensed"/>
              <a:ea typeface="Roboto Condensed"/>
              <a:cs typeface="Roboto Condensed"/>
              <a:sym typeface="Roboto Condensed"/>
            </a:endParaRPr>
          </a:p>
          <a:p>
            <a:pPr indent="0" lvl="0" marL="0" rtl="0" algn="l">
              <a:lnSpc>
                <a:spcPct val="100000"/>
              </a:lnSpc>
              <a:spcBef>
                <a:spcPts val="0"/>
              </a:spcBef>
              <a:spcAft>
                <a:spcPts val="0"/>
              </a:spcAft>
              <a:buSzPts val="1200"/>
              <a:buNone/>
            </a:pPr>
            <a:r>
              <a:rPr lang="en" sz="1900"/>
              <a:t>Python Idle</a:t>
            </a:r>
            <a:endParaRPr sz="1900"/>
          </a:p>
          <a:p>
            <a:pPr indent="0" lvl="0" marL="0" rtl="0" algn="l">
              <a:lnSpc>
                <a:spcPct val="100000"/>
              </a:lnSpc>
              <a:spcBef>
                <a:spcPts val="0"/>
              </a:spcBef>
              <a:spcAft>
                <a:spcPts val="0"/>
              </a:spcAft>
              <a:buSzPts val="1200"/>
              <a:buNone/>
            </a:pPr>
            <a:r>
              <a:rPr lang="en" sz="1900"/>
              <a:t>Library Packages</a:t>
            </a:r>
            <a:endParaRPr sz="1900"/>
          </a:p>
          <a:p>
            <a:pPr indent="0" lvl="0" marL="0" rtl="0" algn="l">
              <a:lnSpc>
                <a:spcPct val="100000"/>
              </a:lnSpc>
              <a:spcBef>
                <a:spcPts val="0"/>
              </a:spcBef>
              <a:spcAft>
                <a:spcPts val="0"/>
              </a:spcAft>
              <a:buClr>
                <a:schemeClr val="accent6"/>
              </a:buClr>
              <a:buSzPts val="1100"/>
              <a:buFont typeface="Arial"/>
              <a:buNone/>
            </a:pPr>
            <a:r>
              <a:t/>
            </a:r>
            <a:endParaRPr sz="1900"/>
          </a:p>
          <a:p>
            <a:pPr indent="0" lvl="0" marL="0" rtl="0" algn="l">
              <a:lnSpc>
                <a:spcPct val="100000"/>
              </a:lnSpc>
              <a:spcBef>
                <a:spcPts val="0"/>
              </a:spcBef>
              <a:spcAft>
                <a:spcPts val="0"/>
              </a:spcAft>
              <a:buSzPts val="1200"/>
              <a:buNone/>
            </a:pPr>
            <a:r>
              <a:t/>
            </a:r>
            <a:endParaRPr sz="1900"/>
          </a:p>
        </p:txBody>
      </p:sp>
      <p:cxnSp>
        <p:nvCxnSpPr>
          <p:cNvPr id="162" name="Google Shape;162;p30"/>
          <p:cNvCxnSpPr/>
          <p:nvPr/>
        </p:nvCxnSpPr>
        <p:spPr>
          <a:xfrm>
            <a:off x="4569600" y="275300"/>
            <a:ext cx="4574400" cy="0"/>
          </a:xfrm>
          <a:prstGeom prst="straightConnector1">
            <a:avLst/>
          </a:prstGeom>
          <a:noFill/>
          <a:ln cap="flat" cmpd="sng" w="9525">
            <a:solidFill>
              <a:schemeClr val="dk1"/>
            </a:solidFill>
            <a:prstDash val="solid"/>
            <a:round/>
            <a:headEnd len="sm" w="sm" type="none"/>
            <a:tailEnd len="sm" w="sm" type="none"/>
          </a:ln>
        </p:spPr>
      </p:cxnSp>
      <p:cxnSp>
        <p:nvCxnSpPr>
          <p:cNvPr id="163" name="Google Shape;163;p30"/>
          <p:cNvCxnSpPr/>
          <p:nvPr/>
        </p:nvCxnSpPr>
        <p:spPr>
          <a:xfrm>
            <a:off x="-299025" y="4818100"/>
            <a:ext cx="45744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ctrTitle"/>
          </p:nvPr>
        </p:nvSpPr>
        <p:spPr>
          <a:xfrm>
            <a:off x="1284950" y="-1189925"/>
            <a:ext cx="5524800" cy="2198400"/>
          </a:xfrm>
          <a:prstGeom prst="rect">
            <a:avLst/>
          </a:prstGeom>
          <a:noFill/>
          <a:ln>
            <a:noFill/>
          </a:ln>
        </p:spPr>
        <p:txBody>
          <a:bodyPr anchorCtr="0" anchor="b" bIns="91425" lIns="91425" spcFirstLastPara="1" rIns="91425" wrap="square" tIns="91425">
            <a:noAutofit/>
          </a:bodyPr>
          <a:lstStyle/>
          <a:p>
            <a:pPr indent="0" lvl="0" marL="914400" rtl="0" algn="l">
              <a:lnSpc>
                <a:spcPct val="100000"/>
              </a:lnSpc>
              <a:spcBef>
                <a:spcPts val="0"/>
              </a:spcBef>
              <a:spcAft>
                <a:spcPts val="0"/>
              </a:spcAft>
              <a:buSzPts val="2800"/>
              <a:buNone/>
            </a:pPr>
            <a:r>
              <a:rPr lang="en"/>
              <a:t>SYSTEM ARCHITECTURE</a:t>
            </a:r>
            <a:endParaRPr/>
          </a:p>
        </p:txBody>
      </p:sp>
      <p:cxnSp>
        <p:nvCxnSpPr>
          <p:cNvPr id="169" name="Google Shape;169;p31"/>
          <p:cNvCxnSpPr/>
          <p:nvPr/>
        </p:nvCxnSpPr>
        <p:spPr>
          <a:xfrm>
            <a:off x="5407800" y="275300"/>
            <a:ext cx="4574400" cy="0"/>
          </a:xfrm>
          <a:prstGeom prst="straightConnector1">
            <a:avLst/>
          </a:prstGeom>
          <a:noFill/>
          <a:ln cap="flat" cmpd="sng" w="9525">
            <a:solidFill>
              <a:schemeClr val="dk1"/>
            </a:solidFill>
            <a:prstDash val="solid"/>
            <a:round/>
            <a:headEnd len="sm" w="sm" type="none"/>
            <a:tailEnd len="sm" w="sm" type="none"/>
          </a:ln>
        </p:spPr>
      </p:cxnSp>
      <p:cxnSp>
        <p:nvCxnSpPr>
          <p:cNvPr id="170" name="Google Shape;170;p31"/>
          <p:cNvCxnSpPr/>
          <p:nvPr/>
        </p:nvCxnSpPr>
        <p:spPr>
          <a:xfrm>
            <a:off x="-1137225" y="4818100"/>
            <a:ext cx="4574400" cy="0"/>
          </a:xfrm>
          <a:prstGeom prst="straightConnector1">
            <a:avLst/>
          </a:prstGeom>
          <a:noFill/>
          <a:ln cap="flat" cmpd="sng" w="9525">
            <a:solidFill>
              <a:schemeClr val="dk1"/>
            </a:solidFill>
            <a:prstDash val="solid"/>
            <a:round/>
            <a:headEnd len="sm" w="sm" type="none"/>
            <a:tailEnd len="sm" w="sm" type="none"/>
          </a:ln>
        </p:spPr>
      </p:cxnSp>
      <p:sp>
        <p:nvSpPr>
          <p:cNvPr id="171" name="Google Shape;171;p31"/>
          <p:cNvSpPr/>
          <p:nvPr/>
        </p:nvSpPr>
        <p:spPr>
          <a:xfrm>
            <a:off x="1284944" y="1298131"/>
            <a:ext cx="1139400" cy="9660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Input</a:t>
            </a:r>
            <a:endParaRPr b="0" i="0" sz="1800" u="none" cap="none" strike="noStrike">
              <a:solidFill>
                <a:srgbClr val="000000"/>
              </a:solidFill>
              <a:latin typeface="Calibri"/>
              <a:ea typeface="Calibri"/>
              <a:cs typeface="Calibri"/>
              <a:sym typeface="Calibri"/>
            </a:endParaRPr>
          </a:p>
        </p:txBody>
      </p:sp>
      <p:cxnSp>
        <p:nvCxnSpPr>
          <p:cNvPr id="172" name="Google Shape;172;p31"/>
          <p:cNvCxnSpPr>
            <a:stCxn id="171" idx="3"/>
          </p:cNvCxnSpPr>
          <p:nvPr/>
        </p:nvCxnSpPr>
        <p:spPr>
          <a:xfrm flipH="1" rot="10800000">
            <a:off x="2424344" y="1774831"/>
            <a:ext cx="386400" cy="6300"/>
          </a:xfrm>
          <a:prstGeom prst="straightConnector1">
            <a:avLst/>
          </a:prstGeom>
          <a:noFill/>
          <a:ln cap="flat" cmpd="sng" w="9525">
            <a:solidFill>
              <a:srgbClr val="000000"/>
            </a:solidFill>
            <a:prstDash val="solid"/>
            <a:miter lim="800000"/>
            <a:headEnd len="sm" w="sm" type="none"/>
            <a:tailEnd len="med" w="med" type="triangle"/>
          </a:ln>
        </p:spPr>
      </p:cxnSp>
      <p:sp>
        <p:nvSpPr>
          <p:cNvPr id="173" name="Google Shape;173;p31"/>
          <p:cNvSpPr/>
          <p:nvPr/>
        </p:nvSpPr>
        <p:spPr>
          <a:xfrm>
            <a:off x="2810827" y="1298130"/>
            <a:ext cx="1230600" cy="9660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Pre-processing</a:t>
            </a:r>
            <a:endParaRPr b="0" i="0" sz="1800" u="none" cap="none" strike="noStrike">
              <a:solidFill>
                <a:srgbClr val="000000"/>
              </a:solidFill>
              <a:latin typeface="Calibri"/>
              <a:ea typeface="Calibri"/>
              <a:cs typeface="Calibri"/>
              <a:sym typeface="Calibri"/>
            </a:endParaRPr>
          </a:p>
        </p:txBody>
      </p:sp>
      <p:cxnSp>
        <p:nvCxnSpPr>
          <p:cNvPr id="174" name="Google Shape;174;p31"/>
          <p:cNvCxnSpPr/>
          <p:nvPr/>
        </p:nvCxnSpPr>
        <p:spPr>
          <a:xfrm>
            <a:off x="4051879" y="1774649"/>
            <a:ext cx="427200" cy="0"/>
          </a:xfrm>
          <a:prstGeom prst="straightConnector1">
            <a:avLst/>
          </a:prstGeom>
          <a:noFill/>
          <a:ln cap="flat" cmpd="sng" w="9525">
            <a:solidFill>
              <a:srgbClr val="000000"/>
            </a:solidFill>
            <a:prstDash val="solid"/>
            <a:miter lim="800000"/>
            <a:headEnd len="sm" w="sm" type="none"/>
            <a:tailEnd len="med" w="med" type="triangle"/>
          </a:ln>
        </p:spPr>
      </p:cxnSp>
      <p:sp>
        <p:nvSpPr>
          <p:cNvPr id="175" name="Google Shape;175;p31"/>
          <p:cNvSpPr/>
          <p:nvPr/>
        </p:nvSpPr>
        <p:spPr>
          <a:xfrm>
            <a:off x="4489298" y="1336766"/>
            <a:ext cx="1210500" cy="8499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Cropping Face image</a:t>
            </a:r>
            <a:endParaRPr b="0" i="0" sz="1800" u="none" cap="none" strike="noStrike">
              <a:solidFill>
                <a:srgbClr val="000000"/>
              </a:solidFill>
              <a:latin typeface="Calibri"/>
              <a:ea typeface="Calibri"/>
              <a:cs typeface="Calibri"/>
              <a:sym typeface="Calibri"/>
            </a:endParaRPr>
          </a:p>
        </p:txBody>
      </p:sp>
      <p:cxnSp>
        <p:nvCxnSpPr>
          <p:cNvPr id="176" name="Google Shape;176;p31"/>
          <p:cNvCxnSpPr>
            <a:stCxn id="177" idx="3"/>
          </p:cNvCxnSpPr>
          <p:nvPr/>
        </p:nvCxnSpPr>
        <p:spPr>
          <a:xfrm>
            <a:off x="4162874" y="3017425"/>
            <a:ext cx="353700" cy="0"/>
          </a:xfrm>
          <a:prstGeom prst="straightConnector1">
            <a:avLst/>
          </a:prstGeom>
          <a:noFill/>
          <a:ln cap="flat" cmpd="sng" w="9525">
            <a:solidFill>
              <a:srgbClr val="000000"/>
            </a:solidFill>
            <a:prstDash val="solid"/>
            <a:miter lim="800000"/>
            <a:headEnd len="sm" w="sm" type="none"/>
            <a:tailEnd len="med" w="med" type="triangle"/>
          </a:ln>
        </p:spPr>
      </p:cxnSp>
      <p:sp>
        <p:nvSpPr>
          <p:cNvPr id="178" name="Google Shape;178;p31"/>
          <p:cNvSpPr/>
          <p:nvPr/>
        </p:nvSpPr>
        <p:spPr>
          <a:xfrm>
            <a:off x="4516637" y="2460405"/>
            <a:ext cx="1210500" cy="9531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CNN classification</a:t>
            </a:r>
            <a:endParaRPr b="0" i="0" sz="1800" u="none" cap="none" strike="noStrike">
              <a:solidFill>
                <a:srgbClr val="000000"/>
              </a:solidFill>
              <a:latin typeface="Calibri"/>
              <a:ea typeface="Calibri"/>
              <a:cs typeface="Calibri"/>
              <a:sym typeface="Calibri"/>
            </a:endParaRPr>
          </a:p>
        </p:txBody>
      </p:sp>
      <p:sp>
        <p:nvSpPr>
          <p:cNvPr id="177" name="Google Shape;177;p31"/>
          <p:cNvSpPr/>
          <p:nvPr/>
        </p:nvSpPr>
        <p:spPr>
          <a:xfrm>
            <a:off x="3062174" y="2553775"/>
            <a:ext cx="1100700" cy="9273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Caffe mobile set models</a:t>
            </a:r>
            <a:endParaRPr b="0" i="0" sz="1600" u="none" cap="none" strike="noStrike">
              <a:solidFill>
                <a:srgbClr val="000000"/>
              </a:solidFill>
              <a:latin typeface="Calibri"/>
              <a:ea typeface="Calibri"/>
              <a:cs typeface="Calibri"/>
              <a:sym typeface="Calibri"/>
            </a:endParaRPr>
          </a:p>
        </p:txBody>
      </p:sp>
      <p:sp>
        <p:nvSpPr>
          <p:cNvPr id="179" name="Google Shape;179;p31"/>
          <p:cNvSpPr/>
          <p:nvPr/>
        </p:nvSpPr>
        <p:spPr>
          <a:xfrm>
            <a:off x="1691210" y="2553775"/>
            <a:ext cx="1017300" cy="1043100"/>
          </a:xfrm>
          <a:prstGeom prst="can">
            <a:avLst>
              <a:gd fmla="val 25000"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Calibri"/>
                <a:ea typeface="Calibri"/>
                <a:cs typeface="Calibri"/>
                <a:sym typeface="Calibri"/>
              </a:rPr>
              <a:t>Database</a:t>
            </a:r>
            <a:endParaRPr b="0" i="0" sz="1700" u="none" cap="none" strike="noStrike">
              <a:solidFill>
                <a:srgbClr val="000000"/>
              </a:solidFill>
              <a:latin typeface="Calibri"/>
              <a:ea typeface="Calibri"/>
              <a:cs typeface="Calibri"/>
              <a:sym typeface="Calibri"/>
            </a:endParaRPr>
          </a:p>
        </p:txBody>
      </p:sp>
      <p:sp>
        <p:nvSpPr>
          <p:cNvPr id="180" name="Google Shape;180;p31"/>
          <p:cNvSpPr/>
          <p:nvPr/>
        </p:nvSpPr>
        <p:spPr>
          <a:xfrm>
            <a:off x="5282757" y="4006959"/>
            <a:ext cx="1064400" cy="6138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Without mask</a:t>
            </a:r>
            <a:endParaRPr b="0" i="0" sz="1800" u="none" cap="none" strike="noStrike">
              <a:solidFill>
                <a:srgbClr val="000000"/>
              </a:solidFill>
              <a:latin typeface="Calibri"/>
              <a:ea typeface="Calibri"/>
              <a:cs typeface="Calibri"/>
              <a:sym typeface="Calibri"/>
            </a:endParaRPr>
          </a:p>
        </p:txBody>
      </p:sp>
      <p:cxnSp>
        <p:nvCxnSpPr>
          <p:cNvPr id="181" name="Google Shape;181;p31"/>
          <p:cNvCxnSpPr/>
          <p:nvPr/>
        </p:nvCxnSpPr>
        <p:spPr>
          <a:xfrm>
            <a:off x="2708465" y="3075369"/>
            <a:ext cx="376200" cy="0"/>
          </a:xfrm>
          <a:prstGeom prst="straightConnector1">
            <a:avLst/>
          </a:prstGeom>
          <a:noFill/>
          <a:ln cap="flat" cmpd="sng" w="9525">
            <a:solidFill>
              <a:srgbClr val="000000"/>
            </a:solidFill>
            <a:prstDash val="solid"/>
            <a:miter lim="800000"/>
            <a:headEnd len="sm" w="sm" type="none"/>
            <a:tailEnd len="med" w="med" type="triangle"/>
          </a:ln>
        </p:spPr>
      </p:cxnSp>
      <p:cxnSp>
        <p:nvCxnSpPr>
          <p:cNvPr id="182" name="Google Shape;182;p31"/>
          <p:cNvCxnSpPr>
            <a:stCxn id="175" idx="2"/>
          </p:cNvCxnSpPr>
          <p:nvPr/>
        </p:nvCxnSpPr>
        <p:spPr>
          <a:xfrm>
            <a:off x="5094548" y="2186666"/>
            <a:ext cx="0" cy="273600"/>
          </a:xfrm>
          <a:prstGeom prst="straightConnector1">
            <a:avLst/>
          </a:prstGeom>
          <a:noFill/>
          <a:ln cap="flat" cmpd="sng" w="9525">
            <a:solidFill>
              <a:srgbClr val="000000"/>
            </a:solidFill>
            <a:prstDash val="solid"/>
            <a:miter lim="800000"/>
            <a:headEnd len="sm" w="sm" type="none"/>
            <a:tailEnd len="med" w="med" type="triangle"/>
          </a:ln>
        </p:spPr>
      </p:cxnSp>
      <p:cxnSp>
        <p:nvCxnSpPr>
          <p:cNvPr id="183" name="Google Shape;183;p31"/>
          <p:cNvCxnSpPr>
            <a:stCxn id="178" idx="2"/>
          </p:cNvCxnSpPr>
          <p:nvPr/>
        </p:nvCxnSpPr>
        <p:spPr>
          <a:xfrm>
            <a:off x="5121887" y="3413505"/>
            <a:ext cx="0" cy="273600"/>
          </a:xfrm>
          <a:prstGeom prst="straightConnector1">
            <a:avLst/>
          </a:prstGeom>
          <a:noFill/>
          <a:ln cap="flat" cmpd="sng" w="9525">
            <a:solidFill>
              <a:srgbClr val="000000"/>
            </a:solidFill>
            <a:prstDash val="solid"/>
            <a:miter lim="800000"/>
            <a:headEnd len="sm" w="sm" type="none"/>
            <a:tailEnd len="med" w="med" type="triangle"/>
          </a:ln>
        </p:spPr>
      </p:cxnSp>
      <p:cxnSp>
        <p:nvCxnSpPr>
          <p:cNvPr id="184" name="Google Shape;184;p31"/>
          <p:cNvCxnSpPr/>
          <p:nvPr/>
        </p:nvCxnSpPr>
        <p:spPr>
          <a:xfrm>
            <a:off x="4516637" y="3687075"/>
            <a:ext cx="1248000" cy="0"/>
          </a:xfrm>
          <a:prstGeom prst="straightConnector1">
            <a:avLst/>
          </a:prstGeom>
          <a:noFill/>
          <a:ln cap="flat" cmpd="sng" w="9525">
            <a:solidFill>
              <a:srgbClr val="000000"/>
            </a:solidFill>
            <a:prstDash val="solid"/>
            <a:miter lim="800000"/>
            <a:headEnd len="sm" w="sm" type="none"/>
            <a:tailEnd len="sm" w="sm" type="none"/>
          </a:ln>
        </p:spPr>
      </p:cxnSp>
      <p:cxnSp>
        <p:nvCxnSpPr>
          <p:cNvPr id="185" name="Google Shape;185;p31"/>
          <p:cNvCxnSpPr/>
          <p:nvPr/>
        </p:nvCxnSpPr>
        <p:spPr>
          <a:xfrm>
            <a:off x="4516637" y="3687075"/>
            <a:ext cx="0" cy="319800"/>
          </a:xfrm>
          <a:prstGeom prst="straightConnector1">
            <a:avLst/>
          </a:prstGeom>
          <a:noFill/>
          <a:ln cap="flat" cmpd="sng" w="9525">
            <a:solidFill>
              <a:srgbClr val="000000"/>
            </a:solidFill>
            <a:prstDash val="solid"/>
            <a:miter lim="800000"/>
            <a:headEnd len="sm" w="sm" type="none"/>
            <a:tailEnd len="med" w="med" type="triangle"/>
          </a:ln>
        </p:spPr>
      </p:cxnSp>
      <p:cxnSp>
        <p:nvCxnSpPr>
          <p:cNvPr id="186" name="Google Shape;186;p31"/>
          <p:cNvCxnSpPr/>
          <p:nvPr/>
        </p:nvCxnSpPr>
        <p:spPr>
          <a:xfrm>
            <a:off x="5764682" y="3687075"/>
            <a:ext cx="0" cy="319800"/>
          </a:xfrm>
          <a:prstGeom prst="straightConnector1">
            <a:avLst/>
          </a:prstGeom>
          <a:noFill/>
          <a:ln cap="flat" cmpd="sng" w="9525">
            <a:solidFill>
              <a:srgbClr val="000000"/>
            </a:solidFill>
            <a:prstDash val="solid"/>
            <a:miter lim="800000"/>
            <a:headEnd len="sm" w="sm" type="none"/>
            <a:tailEnd len="med" w="med" type="triangle"/>
          </a:ln>
        </p:spPr>
      </p:cxnSp>
      <p:sp>
        <p:nvSpPr>
          <p:cNvPr id="187" name="Google Shape;187;p31"/>
          <p:cNvSpPr/>
          <p:nvPr/>
        </p:nvSpPr>
        <p:spPr>
          <a:xfrm>
            <a:off x="3858600" y="3970451"/>
            <a:ext cx="1139400" cy="650400"/>
          </a:xfrm>
          <a:prstGeom prst="roundRect">
            <a:avLst>
              <a:gd fmla="val 16667" name="adj"/>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With Mask</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ctrTitle"/>
          </p:nvPr>
        </p:nvSpPr>
        <p:spPr>
          <a:xfrm>
            <a:off x="2638350" y="-13610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CLASS DIAGRAM </a:t>
            </a:r>
            <a:endParaRPr/>
          </a:p>
        </p:txBody>
      </p:sp>
      <p:pic>
        <p:nvPicPr>
          <p:cNvPr id="193" name="Google Shape;193;p32"/>
          <p:cNvPicPr preferRelativeResize="0"/>
          <p:nvPr/>
        </p:nvPicPr>
        <p:blipFill>
          <a:blip r:embed="rId3">
            <a:alphaModFix/>
          </a:blip>
          <a:stretch>
            <a:fillRect/>
          </a:stretch>
        </p:blipFill>
        <p:spPr>
          <a:xfrm>
            <a:off x="1940200" y="793573"/>
            <a:ext cx="5072969" cy="41456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ctrTitle"/>
          </p:nvPr>
        </p:nvSpPr>
        <p:spPr>
          <a:xfrm>
            <a:off x="2638350" y="-1018477"/>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COLLABORATION </a:t>
            </a:r>
            <a:endParaRPr/>
          </a:p>
          <a:p>
            <a:pPr indent="0" lvl="0" marL="0" rtl="0" algn="ctr">
              <a:spcBef>
                <a:spcPts val="0"/>
              </a:spcBef>
              <a:spcAft>
                <a:spcPts val="0"/>
              </a:spcAft>
              <a:buNone/>
            </a:pPr>
            <a:r>
              <a:rPr lang="en"/>
              <a:t>DIAGRAM</a:t>
            </a:r>
            <a:endParaRPr/>
          </a:p>
        </p:txBody>
      </p:sp>
      <p:pic>
        <p:nvPicPr>
          <p:cNvPr id="199" name="Google Shape;199;p33"/>
          <p:cNvPicPr preferRelativeResize="0"/>
          <p:nvPr/>
        </p:nvPicPr>
        <p:blipFill>
          <a:blip r:embed="rId3">
            <a:alphaModFix/>
          </a:blip>
          <a:stretch>
            <a:fillRect/>
          </a:stretch>
        </p:blipFill>
        <p:spPr>
          <a:xfrm>
            <a:off x="2732975" y="971000"/>
            <a:ext cx="3678049" cy="389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ctrTitle"/>
          </p:nvPr>
        </p:nvSpPr>
        <p:spPr>
          <a:xfrm>
            <a:off x="2500050" y="-1311152"/>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FLOW CHART</a:t>
            </a:r>
            <a:endParaRPr/>
          </a:p>
        </p:txBody>
      </p:sp>
      <p:pic>
        <p:nvPicPr>
          <p:cNvPr id="205" name="Google Shape;205;p34"/>
          <p:cNvPicPr preferRelativeResize="0"/>
          <p:nvPr/>
        </p:nvPicPr>
        <p:blipFill>
          <a:blip r:embed="rId3">
            <a:alphaModFix/>
          </a:blip>
          <a:stretch>
            <a:fillRect/>
          </a:stretch>
        </p:blipFill>
        <p:spPr>
          <a:xfrm>
            <a:off x="2974663" y="895348"/>
            <a:ext cx="3194686" cy="40957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